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3" r:id="rId2"/>
    <p:sldId id="277" r:id="rId3"/>
    <p:sldId id="325" r:id="rId4"/>
    <p:sldId id="257" r:id="rId5"/>
    <p:sldId id="326" r:id="rId6"/>
    <p:sldId id="382" r:id="rId7"/>
    <p:sldId id="324" r:id="rId8"/>
    <p:sldId id="330" r:id="rId9"/>
    <p:sldId id="383" r:id="rId10"/>
    <p:sldId id="272" r:id="rId11"/>
    <p:sldId id="384" r:id="rId12"/>
    <p:sldId id="386" r:id="rId13"/>
    <p:sldId id="385" r:id="rId14"/>
    <p:sldId id="303" r:id="rId15"/>
    <p:sldId id="328" r:id="rId16"/>
    <p:sldId id="387" r:id="rId17"/>
    <p:sldId id="332" r:id="rId18"/>
    <p:sldId id="333" r:id="rId19"/>
    <p:sldId id="334" r:id="rId20"/>
    <p:sldId id="335" r:id="rId21"/>
    <p:sldId id="336" r:id="rId22"/>
    <p:sldId id="337" r:id="rId23"/>
    <p:sldId id="388" r:id="rId24"/>
    <p:sldId id="389" r:id="rId25"/>
    <p:sldId id="339" r:id="rId26"/>
    <p:sldId id="340" r:id="rId27"/>
    <p:sldId id="390" r:id="rId28"/>
    <p:sldId id="391" r:id="rId29"/>
    <p:sldId id="392" r:id="rId30"/>
    <p:sldId id="393" r:id="rId31"/>
    <p:sldId id="394" r:id="rId32"/>
    <p:sldId id="351" r:id="rId33"/>
    <p:sldId id="395" r:id="rId34"/>
    <p:sldId id="396" r:id="rId35"/>
    <p:sldId id="397" r:id="rId36"/>
    <p:sldId id="354" r:id="rId37"/>
    <p:sldId id="356" r:id="rId38"/>
    <p:sldId id="357" r:id="rId39"/>
    <p:sldId id="358" r:id="rId40"/>
    <p:sldId id="398" r:id="rId41"/>
    <p:sldId id="399" r:id="rId42"/>
    <p:sldId id="400" r:id="rId43"/>
    <p:sldId id="360" r:id="rId44"/>
    <p:sldId id="361" r:id="rId45"/>
    <p:sldId id="362" r:id="rId46"/>
    <p:sldId id="363" r:id="rId47"/>
    <p:sldId id="364" r:id="rId48"/>
    <p:sldId id="365" r:id="rId49"/>
    <p:sldId id="371" r:id="rId50"/>
    <p:sldId id="402" r:id="rId51"/>
    <p:sldId id="373" r:id="rId52"/>
    <p:sldId id="375" r:id="rId53"/>
    <p:sldId id="376" r:id="rId54"/>
    <p:sldId id="401" r:id="rId55"/>
    <p:sldId id="379" r:id="rId56"/>
    <p:sldId id="380" r:id="rId57"/>
    <p:sldId id="381" r:id="rId5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Sección predeterminada" id="{33B6EFE6-4F5E-46D2-85C4-A4B0CAC09AA6}">
          <p14:sldIdLst>
            <p14:sldId id="323"/>
            <p14:sldId id="277"/>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334"/>
            <p14:sldId id="335"/>
            <p14:sldId id="336"/>
            <p14:sldId id="337"/>
            <p14:sldId id="388"/>
            <p14:sldId id="389"/>
            <p14:sldId id="339"/>
            <p14:sldId id="340"/>
            <p14:sldId id="390"/>
            <p14:sldId id="391"/>
            <p14:sldId id="392"/>
            <p14:sldId id="393"/>
            <p14:sldId id="394"/>
            <p14:sldId id="351"/>
            <p14:sldId id="395"/>
            <p14:sldId id="396"/>
            <p14:sldId id="397"/>
            <p14:sldId id="354"/>
            <p14:sldId id="356"/>
            <p14:sldId id="357"/>
            <p14:sldId id="358"/>
            <p14:sldId id="398"/>
            <p14:sldId id="399"/>
            <p14:sldId id="400"/>
            <p14:sldId id="360"/>
            <p14:sldId id="361"/>
            <p14:sldId id="362"/>
            <p14:sldId id="363"/>
            <p14:sldId id="364"/>
            <p14:sldId id="365"/>
            <p14:sldId id="371"/>
            <p14:sldId id="402"/>
            <p14:sldId id="373"/>
            <p14:sldId id="375"/>
            <p14:sldId id="376"/>
            <p14:sldId id="401"/>
            <p14:sldId id="379"/>
            <p14:sldId id="380"/>
            <p14:sldId id="381"/>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B7E1A"/>
    <a:srgbClr val="9DBB23"/>
    <a:srgbClr val="EAEAEA"/>
    <a:srgbClr val="0099A5"/>
    <a:srgbClr val="FFFFFF"/>
    <a:srgbClr val="08080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58" autoAdjust="0"/>
  </p:normalViewPr>
  <p:slideViewPr>
    <p:cSldViewPr snapToGrid="0" snapToObjects="1">
      <p:cViewPr varScale="1">
        <p:scale>
          <a:sx n="107" d="100"/>
          <a:sy n="107" d="100"/>
        </p:scale>
        <p:origin x="-84" y="-690"/>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15/09/2018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p14="http://schemas.microsoft.com/office/powerpoint/2010/main" xmlns=""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15/09/2018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a:p>
        </p:txBody>
      </p:sp>
    </p:spTree>
    <p:extLst>
      <p:ext uri="{BB962C8B-B14F-4D97-AF65-F5344CB8AC3E}">
        <p14:creationId xmlns:p14="http://schemas.microsoft.com/office/powerpoint/2010/main" xmlns=""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3</a:t>
            </a:fld>
            <a:endParaRPr lang="es-ES"/>
          </a:p>
        </p:txBody>
      </p:sp>
    </p:spTree>
    <p:extLst>
      <p:ext uri="{BB962C8B-B14F-4D97-AF65-F5344CB8AC3E}">
        <p14:creationId xmlns:p14="http://schemas.microsoft.com/office/powerpoint/2010/main" xmlns=""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16</a:t>
            </a:fld>
            <a:endParaRPr lang="es-ES"/>
          </a:p>
        </p:txBody>
      </p:sp>
    </p:spTree>
    <p:extLst>
      <p:ext uri="{BB962C8B-B14F-4D97-AF65-F5344CB8AC3E}">
        <p14:creationId xmlns:p14="http://schemas.microsoft.com/office/powerpoint/2010/main" xmlns=""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xmlns=""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xmlns=""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xmlns=""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xmlns=""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xmlns=""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xmlns=""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xmlns=""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xmlns=""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xmlns=""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xmlns=""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xmlns=""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xmlns=""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xmlns=""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xmlns=""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Proyecto%20parqueadero%20Gantt.mpp"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diagrama%20de%20distribucion.png" TargetMode="Externa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package" Target="../embeddings/Documento_de_Microsoft_Office_Word1.doc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package" Target="../embeddings/Documento_de_Microsoft_Office_Word2.docx"/></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62444" y="1239621"/>
            <a:ext cx="4432422" cy="1569660"/>
          </a:xfrm>
          <a:prstGeom prst="rect">
            <a:avLst/>
          </a:prstGeom>
          <a:noFill/>
        </p:spPr>
        <p:txBody>
          <a:bodyPr wrap="square" rtlCol="0">
            <a:spAutoFit/>
          </a:bodyPr>
          <a:lstStyle/>
          <a:p>
            <a:pPr algn="ctr"/>
            <a:r>
              <a:rPr lang="es-ES" sz="4800" b="1" dirty="0">
                <a:solidFill>
                  <a:schemeClr val="bg1"/>
                </a:solidFill>
                <a:latin typeface="Calibri"/>
                <a:cs typeface="Calibri"/>
              </a:rPr>
              <a:t>NORATO’S PARKING</a:t>
            </a:r>
          </a:p>
        </p:txBody>
      </p:sp>
      <p:sp>
        <p:nvSpPr>
          <p:cNvPr id="5" name="CuadroTexto 4"/>
          <p:cNvSpPr txBox="1"/>
          <p:nvPr/>
        </p:nvSpPr>
        <p:spPr>
          <a:xfrm>
            <a:off x="1262444" y="2809281"/>
            <a:ext cx="4432422" cy="830997"/>
          </a:xfrm>
          <a:prstGeom prst="rect">
            <a:avLst/>
          </a:prstGeom>
          <a:noFill/>
        </p:spPr>
        <p:txBody>
          <a:bodyPr wrap="square" rtlCol="0">
            <a:spAutoFit/>
          </a:bodyPr>
          <a:lstStyle/>
          <a:p>
            <a:pPr algn="ctr"/>
            <a:r>
              <a:rPr lang="es-ES" sz="2400" b="1" dirty="0">
                <a:solidFill>
                  <a:srgbClr val="ACC42D"/>
                </a:solidFill>
                <a:latin typeface="Calibri"/>
                <a:cs typeface="Calibri"/>
              </a:rPr>
              <a:t>Sistema de registro y facturación eficaz.</a:t>
            </a:r>
          </a:p>
        </p:txBody>
      </p:sp>
    </p:spTree>
    <p:extLst>
      <p:ext uri="{BB962C8B-B14F-4D97-AF65-F5344CB8AC3E}">
        <p14:creationId xmlns:p14="http://schemas.microsoft.com/office/powerpoint/2010/main" xmlns=""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PROBLEMA.</a:t>
            </a: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5" name="CuadroTexto 4"/>
          <p:cNvSpPr txBox="1"/>
          <p:nvPr/>
        </p:nvSpPr>
        <p:spPr>
          <a:xfrm>
            <a:off x="4199798" y="953953"/>
            <a:ext cx="2591262" cy="369332"/>
          </a:xfrm>
          <a:prstGeom prst="rect">
            <a:avLst/>
          </a:prstGeom>
          <a:noFill/>
        </p:spPr>
        <p:txBody>
          <a:bodyPr wrap="square" rtlCol="0">
            <a:spAutoFit/>
          </a:bodyPr>
          <a:lstStyle/>
          <a:p>
            <a:r>
              <a:rPr lang="es-ES" b="1" dirty="0">
                <a:solidFill>
                  <a:srgbClr val="5E5C5D"/>
                </a:solidFill>
                <a:latin typeface="Calibri"/>
                <a:cs typeface="Calibri"/>
              </a:rPr>
              <a:t>Problema  a resolver.</a:t>
            </a:r>
          </a:p>
        </p:txBody>
      </p:sp>
      <p:sp>
        <p:nvSpPr>
          <p:cNvPr id="6" name="CuadroTexto 5"/>
          <p:cNvSpPr txBox="1"/>
          <p:nvPr/>
        </p:nvSpPr>
        <p:spPr>
          <a:xfrm>
            <a:off x="4199798" y="1323285"/>
            <a:ext cx="3885416" cy="3108543"/>
          </a:xfrm>
          <a:prstGeom prst="rect">
            <a:avLst/>
          </a:prstGeom>
          <a:noFill/>
        </p:spPr>
        <p:txBody>
          <a:bodyPr wrap="square" rtlCol="0">
            <a:spAutoFit/>
          </a:bodyPr>
          <a:lstStyle/>
          <a:p>
            <a:r>
              <a:rPr lang="es-CO" sz="1400" dirty="0">
                <a:solidFill>
                  <a:schemeClr val="bg1">
                    <a:lumMod val="50000"/>
                  </a:schemeClr>
                </a:solidFill>
              </a:rPr>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p>
          <a:p>
            <a:r>
              <a:rPr lang="es-CO" sz="1400" dirty="0">
                <a:solidFill>
                  <a:schemeClr val="bg1">
                    <a:lumMod val="50000"/>
                  </a:schemeClr>
                </a:solidFill>
              </a:rPr>
              <a:t> </a:t>
            </a:r>
          </a:p>
          <a:p>
            <a:r>
              <a:rPr lang="es-CO" sz="1400" dirty="0">
                <a:solidFill>
                  <a:schemeClr val="bg1">
                    <a:lumMod val="50000"/>
                  </a:schemeClr>
                </a:solidFill>
              </a:rPr>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p>
        </p:txBody>
      </p:sp>
    </p:spTree>
    <p:extLst>
      <p:ext uri="{BB962C8B-B14F-4D97-AF65-F5344CB8AC3E}">
        <p14:creationId xmlns:p14="http://schemas.microsoft.com/office/powerpoint/2010/main" xmlns="" val="128873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p14="http://schemas.microsoft.com/office/powerpoint/2010/main" xmlns="" val="22482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CuadroTexto 3"/>
          <p:cNvSpPr txBox="1"/>
          <p:nvPr/>
        </p:nvSpPr>
        <p:spPr>
          <a:xfrm>
            <a:off x="4326798" y="362371"/>
            <a:ext cx="2591262" cy="369332"/>
          </a:xfrm>
          <a:prstGeom prst="rect">
            <a:avLst/>
          </a:prstGeom>
          <a:noFill/>
        </p:spPr>
        <p:txBody>
          <a:bodyPr wrap="square" rtlCol="0">
            <a:spAutoFit/>
          </a:bodyPr>
          <a:lstStyle/>
          <a:p>
            <a:r>
              <a:rPr lang="es-ES" b="1" dirty="0">
                <a:solidFill>
                  <a:srgbClr val="5E5C5D"/>
                </a:solidFill>
                <a:latin typeface="Calibri"/>
                <a:cs typeface="Calibri"/>
              </a:rPr>
              <a:t>Alcances del Proyecto</a:t>
            </a:r>
          </a:p>
        </p:txBody>
      </p:sp>
      <p:sp>
        <p:nvSpPr>
          <p:cNvPr id="5" name="CuadroTexto 4"/>
          <p:cNvSpPr txBox="1"/>
          <p:nvPr/>
        </p:nvSpPr>
        <p:spPr>
          <a:xfrm>
            <a:off x="4326798" y="733672"/>
            <a:ext cx="3885416" cy="4185761"/>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Este proyecto es el primer paso hacia un concepto nacional, en este caso, el proyecto se centra en buscar un sistema de información simple, pero lo suficientemente completo para poder ser implementado en diversos lugares y usuarios, es decir: estándar y confiable.</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Poseer una interfaz de usuario lo suficientemente práctica como para facilitar su manipulación en un individuo sin amplio conocimiento de los sistemas.</a:t>
            </a:r>
          </a:p>
          <a:p>
            <a:pPr marL="285750" lvl="0" indent="-285750">
              <a:buFont typeface="Arial" panose="020B0604020202020204" pitchFamily="34" charset="0"/>
              <a:buChar char="•"/>
            </a:pP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Cubrir la totalidad de los requerimientos funcionales y facilite la implementación, integración y mantenimiento.</a:t>
            </a:r>
          </a:p>
          <a:p>
            <a:r>
              <a:rPr lang="es-CO" sz="1400" b="1" dirty="0">
                <a:solidFill>
                  <a:schemeClr val="bg1">
                    <a:lumMod val="50000"/>
                  </a:schemeClr>
                </a:solidFill>
              </a:rPr>
              <a:t> </a:t>
            </a: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Que soporte la jornada continua de trabajo y que tenga el respaldo (back up) de la información. </a:t>
            </a:r>
          </a:p>
        </p:txBody>
      </p:sp>
    </p:spTree>
    <p:extLst>
      <p:ext uri="{BB962C8B-B14F-4D97-AF65-F5344CB8AC3E}">
        <p14:creationId xmlns:p14="http://schemas.microsoft.com/office/powerpoint/2010/main" xmlns="" val="232834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CuadroTexto 3"/>
          <p:cNvSpPr txBox="1"/>
          <p:nvPr/>
        </p:nvSpPr>
        <p:spPr>
          <a:xfrm>
            <a:off x="4333148" y="826953"/>
            <a:ext cx="2591262" cy="646331"/>
          </a:xfrm>
          <a:prstGeom prst="rect">
            <a:avLst/>
          </a:prstGeom>
          <a:noFill/>
        </p:spPr>
        <p:txBody>
          <a:bodyPr wrap="square" rtlCol="0">
            <a:spAutoFit/>
          </a:bodyPr>
          <a:lstStyle/>
          <a:p>
            <a:r>
              <a:rPr lang="es-ES" b="1" dirty="0">
                <a:solidFill>
                  <a:srgbClr val="5E5C5D"/>
                </a:solidFill>
                <a:latin typeface="Calibri"/>
                <a:cs typeface="Calibri"/>
              </a:rPr>
              <a:t>Limitaciones del proyecto</a:t>
            </a:r>
          </a:p>
        </p:txBody>
      </p:sp>
      <p:sp>
        <p:nvSpPr>
          <p:cNvPr id="5" name="CuadroTexto 4"/>
          <p:cNvSpPr txBox="1"/>
          <p:nvPr/>
        </p:nvSpPr>
        <p:spPr>
          <a:xfrm>
            <a:off x="4333148" y="1550735"/>
            <a:ext cx="3885416" cy="2246769"/>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El proyecto se desarrollará en la ciudad de Bogotá, específicamente en la localidad de Chapinero, en un parqueadero con capacidad para 25 motos y 60 bicicletas.</a:t>
            </a:r>
          </a:p>
          <a:p>
            <a:endParaRPr lang="es-CO" sz="1400" dirty="0">
              <a:solidFill>
                <a:schemeClr val="bg1">
                  <a:lumMod val="50000"/>
                </a:schemeClr>
              </a:solidFill>
            </a:endParaRPr>
          </a:p>
          <a:p>
            <a:pPr marL="285750" indent="-285750">
              <a:buFont typeface="Arial" panose="020B0604020202020204" pitchFamily="34" charset="0"/>
              <a:buChar char="•"/>
            </a:pPr>
            <a:r>
              <a:rPr lang="es-CO" sz="1400" dirty="0">
                <a:solidFill>
                  <a:schemeClr val="bg1">
                    <a:lumMod val="50000"/>
                  </a:schemeClr>
                </a:solidFill>
              </a:rPr>
              <a:t>Especialmente importante es especificar que el sistema no contempla aspectos de seguridad ni movilidad interna, es decir, está plenamente diseñado para las actividades de registro y facturación.</a:t>
            </a:r>
          </a:p>
        </p:txBody>
      </p:sp>
    </p:spTree>
    <p:extLst>
      <p:ext uri="{BB962C8B-B14F-4D97-AF65-F5344CB8AC3E}">
        <p14:creationId xmlns:p14="http://schemas.microsoft.com/office/powerpoint/2010/main" xmlns="" val="57910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p14="http://schemas.microsoft.com/office/powerpoint/2010/main" xmlns="" val="165897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BENEFICIOS </a:t>
            </a: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CuadroTexto 3"/>
          <p:cNvSpPr txBox="1"/>
          <p:nvPr/>
        </p:nvSpPr>
        <p:spPr>
          <a:xfrm>
            <a:off x="4326798" y="731703"/>
            <a:ext cx="2591262" cy="923330"/>
          </a:xfrm>
          <a:prstGeom prst="rect">
            <a:avLst/>
          </a:prstGeom>
          <a:noFill/>
        </p:spPr>
        <p:txBody>
          <a:bodyPr wrap="square" rtlCol="0">
            <a:spAutoFit/>
          </a:bodyPr>
          <a:lstStyle/>
          <a:p>
            <a:r>
              <a:rPr lang="es-ES" b="1" dirty="0">
                <a:solidFill>
                  <a:srgbClr val="5E5C5D"/>
                </a:solidFill>
                <a:latin typeface="Calibri"/>
                <a:cs typeface="Calibri"/>
              </a:rPr>
              <a:t>BENEFICIOS AL IMPLEMENTAR EL SOFTWARE.</a:t>
            </a:r>
          </a:p>
        </p:txBody>
      </p:sp>
      <p:sp>
        <p:nvSpPr>
          <p:cNvPr id="5" name="CuadroTexto 4"/>
          <p:cNvSpPr txBox="1"/>
          <p:nvPr/>
        </p:nvSpPr>
        <p:spPr>
          <a:xfrm>
            <a:off x="4326798" y="1655033"/>
            <a:ext cx="3885416" cy="2246769"/>
          </a:xfrm>
          <a:prstGeom prst="rect">
            <a:avLst/>
          </a:prstGeom>
          <a:noFill/>
        </p:spPr>
        <p:txBody>
          <a:bodyPr wrap="square" rtlCol="0">
            <a:spAutoFit/>
          </a:bodyPr>
          <a:lstStyle/>
          <a:p>
            <a:r>
              <a:rPr lang="es-CO" sz="1400" dirty="0">
                <a:solidFill>
                  <a:schemeClr val="bg1">
                    <a:lumMod val="50000"/>
                  </a:schemeClr>
                </a:solidFill>
              </a:rPr>
              <a:t>Cambiaremos totalmente el manejo de entrada y salida de los vehículos motorizados, contemplando un nuevo sistemas mejorado eficazmente para agilizar procesos de recepción y entrega de cada motorizado que entre y salga del parqueadero, dándole a conocer al dueño la tarifa que se maneja al momento de dejar la moto o bicicleta durante cierto periodo de tiempo en el parqueadero y brindarle el mejor servicio a cada usuario del parqueadero.</a:t>
            </a:r>
          </a:p>
        </p:txBody>
      </p:sp>
    </p:spTree>
    <p:extLst>
      <p:ext uri="{BB962C8B-B14F-4D97-AF65-F5344CB8AC3E}">
        <p14:creationId xmlns:p14="http://schemas.microsoft.com/office/powerpoint/2010/main" xmlns="" val="159811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4185761"/>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Casos de Uso.</a:t>
            </a:r>
          </a:p>
          <a:p>
            <a:pPr lvl="0"/>
            <a:r>
              <a:rPr lang="es-CO" sz="1400" dirty="0">
                <a:solidFill>
                  <a:schemeClr val="bg1">
                    <a:lumMod val="50000"/>
                  </a:schemeClr>
                </a:solidFill>
              </a:rPr>
              <a:t>6. M.E.R.(Modelo Entidad Relación).</a:t>
            </a:r>
          </a:p>
          <a:p>
            <a:pPr lvl="0"/>
            <a:r>
              <a:rPr lang="es-CO" sz="1400" dirty="0">
                <a:solidFill>
                  <a:schemeClr val="bg1">
                    <a:lumMod val="50000"/>
                  </a:schemeClr>
                </a:solidFill>
              </a:rPr>
              <a:t>7. Diccionario de Datos.</a:t>
            </a:r>
          </a:p>
          <a:p>
            <a:pPr lvl="0"/>
            <a:r>
              <a:rPr lang="es-CO" sz="1400" dirty="0">
                <a:solidFill>
                  <a:schemeClr val="bg1">
                    <a:lumMod val="50000"/>
                  </a:schemeClr>
                </a:solidFill>
              </a:rPr>
              <a:t>8. Diagrama de Gantt.</a:t>
            </a:r>
          </a:p>
          <a:p>
            <a:pPr lvl="0"/>
            <a:r>
              <a:rPr lang="es-CO" sz="1400" dirty="0">
                <a:solidFill>
                  <a:schemeClr val="bg1">
                    <a:lumMod val="50000"/>
                  </a:schemeClr>
                </a:solidFill>
              </a:rPr>
              <a:t>9. Diagrama de Clases.</a:t>
            </a:r>
          </a:p>
          <a:p>
            <a:pPr lvl="0"/>
            <a:r>
              <a:rPr lang="es-CO" sz="1400" dirty="0">
                <a:solidFill>
                  <a:schemeClr val="bg1">
                    <a:lumMod val="50000"/>
                  </a:schemeClr>
                </a:solidFill>
              </a:rPr>
              <a:t>10. Prototipo.</a:t>
            </a:r>
          </a:p>
          <a:p>
            <a:pPr lvl="0"/>
            <a:r>
              <a:rPr lang="es-CO" sz="1400" dirty="0">
                <a:solidFill>
                  <a:schemeClr val="bg1">
                    <a:lumMod val="50000"/>
                  </a:schemeClr>
                </a:solidFill>
              </a:rPr>
              <a:t>11. Diagrama de Distribución.</a:t>
            </a:r>
          </a:p>
          <a:p>
            <a:pPr lvl="0"/>
            <a:r>
              <a:rPr lang="es-CO" sz="1400" dirty="0">
                <a:solidFill>
                  <a:schemeClr val="bg1">
                    <a:lumMod val="50000"/>
                  </a:schemeClr>
                </a:solidFill>
              </a:rPr>
              <a:t>12. Sistema de Control de Versiones.</a:t>
            </a:r>
          </a:p>
          <a:p>
            <a:pPr lvl="0"/>
            <a:r>
              <a:rPr lang="es-CO" sz="1400" dirty="0">
                <a:solidFill>
                  <a:schemeClr val="bg1">
                    <a:lumMod val="50000"/>
                  </a:schemeClr>
                </a:solidFill>
              </a:rPr>
              <a:t>13. Informe de Costos.</a:t>
            </a:r>
          </a:p>
          <a:p>
            <a:pPr lvl="0"/>
            <a:r>
              <a:rPr lang="es-CO" sz="1400" dirty="0">
                <a:solidFill>
                  <a:schemeClr val="bg1">
                    <a:lumMod val="50000"/>
                  </a:schemeClr>
                </a:solidFill>
              </a:rPr>
              <a:t>14. Base de Datos.</a:t>
            </a:r>
          </a:p>
          <a:p>
            <a:pPr lvl="0"/>
            <a:r>
              <a:rPr lang="es-CO" sz="1400" dirty="0">
                <a:solidFill>
                  <a:schemeClr val="bg1">
                    <a:lumMod val="50000"/>
                  </a:schemeClr>
                </a:solidFill>
              </a:rPr>
              <a:t>15. Prototipo Funcional 60%.</a:t>
            </a:r>
          </a:p>
          <a:p>
            <a:pPr lvl="0"/>
            <a:r>
              <a:rPr lang="es-CO" sz="1400" dirty="0">
                <a:solidFill>
                  <a:schemeClr val="bg1">
                    <a:lumMod val="50000"/>
                  </a:schemeClr>
                </a:solidFill>
              </a:rPr>
              <a:t>16. Prueba de software.</a:t>
            </a:r>
          </a:p>
          <a:p>
            <a:pPr lvl="0"/>
            <a:r>
              <a:rPr lang="es-CO" sz="1400" dirty="0">
                <a:solidFill>
                  <a:schemeClr val="bg1">
                    <a:lumMod val="50000"/>
                  </a:schemeClr>
                </a:solidFill>
              </a:rPr>
              <a:t>17. Implementación de Diagrama de Distribución.</a:t>
            </a:r>
          </a:p>
          <a:p>
            <a:pPr lvl="0"/>
            <a:r>
              <a:rPr lang="es-CO" sz="1400" dirty="0">
                <a:solidFill>
                  <a:schemeClr val="bg1">
                    <a:lumMod val="50000"/>
                  </a:schemeClr>
                </a:solidFill>
              </a:rPr>
              <a:t>18. Manuales de Usuario y de operación 60%.</a:t>
            </a: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p14="http://schemas.microsoft.com/office/powerpoint/2010/main" xmlns="" val="348108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p14="http://schemas.microsoft.com/office/powerpoint/2010/main" xmlns="" val="321657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7" name="Imagen 6">
            <a:extLst>
              <a:ext uri="{FF2B5EF4-FFF2-40B4-BE49-F238E27FC236}">
                <a16:creationId xmlns="" xmlns:a16="http://schemas.microsoft.com/office/drawing/2014/main" id="{23FDA282-C817-4289-97B5-072D972495D5}"/>
              </a:ext>
            </a:extLst>
          </p:cNvPr>
          <p:cNvPicPr/>
          <p:nvPr/>
        </p:nvPicPr>
        <p:blipFill rotWithShape="1">
          <a:blip r:embed="rId2"/>
          <a:srcRect t="2101"/>
          <a:stretch/>
        </p:blipFill>
        <p:spPr bwMode="auto">
          <a:xfrm>
            <a:off x="4021473" y="360969"/>
            <a:ext cx="4025214" cy="1963532"/>
          </a:xfrm>
          <a:prstGeom prst="rect">
            <a:avLst/>
          </a:prstGeom>
          <a:ln>
            <a:noFill/>
          </a:ln>
          <a:extLst>
            <a:ext uri="{53640926-AAD7-44D8-BBD7-CCE9431645EC}">
              <a14:shadowObscured xmlns:a14="http://schemas.microsoft.com/office/drawing/2010/main" xmlns=""/>
            </a:ext>
          </a:extLst>
        </p:spPr>
      </p:pic>
      <p:pic>
        <p:nvPicPr>
          <p:cNvPr id="8" name="Imagen 7">
            <a:extLst>
              <a:ext uri="{FF2B5EF4-FFF2-40B4-BE49-F238E27FC236}">
                <a16:creationId xmlns="" xmlns:a16="http://schemas.microsoft.com/office/drawing/2014/main" id="{E58174AA-311B-4FB4-BE29-81E11FD98035}"/>
              </a:ext>
            </a:extLst>
          </p:cNvPr>
          <p:cNvPicPr/>
          <p:nvPr/>
        </p:nvPicPr>
        <p:blipFill>
          <a:blip r:embed="rId3"/>
          <a:stretch>
            <a:fillRect/>
          </a:stretch>
        </p:blipFill>
        <p:spPr>
          <a:xfrm>
            <a:off x="4021473" y="2324501"/>
            <a:ext cx="4025214" cy="2198465"/>
          </a:xfrm>
          <a:prstGeom prst="rect">
            <a:avLst/>
          </a:prstGeom>
        </p:spPr>
      </p:pic>
    </p:spTree>
    <p:extLst>
      <p:ext uri="{BB962C8B-B14F-4D97-AF65-F5344CB8AC3E}">
        <p14:creationId xmlns:p14="http://schemas.microsoft.com/office/powerpoint/2010/main" xmlns="" val="339212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5" name="Imagen 4">
            <a:extLst>
              <a:ext uri="{FF2B5EF4-FFF2-40B4-BE49-F238E27FC236}">
                <a16:creationId xmlns="" xmlns:a16="http://schemas.microsoft.com/office/drawing/2014/main" id="{F67D44FF-9B4D-4C7E-96F9-5582F25BC143}"/>
              </a:ext>
            </a:extLst>
          </p:cNvPr>
          <p:cNvPicPr/>
          <p:nvPr/>
        </p:nvPicPr>
        <p:blipFill>
          <a:blip r:embed="rId2"/>
          <a:stretch>
            <a:fillRect/>
          </a:stretch>
        </p:blipFill>
        <p:spPr>
          <a:xfrm>
            <a:off x="3857821" y="442659"/>
            <a:ext cx="5132175" cy="4161997"/>
          </a:xfrm>
          <a:prstGeom prst="rect">
            <a:avLst/>
          </a:prstGeom>
        </p:spPr>
      </p:pic>
    </p:spTree>
    <p:extLst>
      <p:ext uri="{BB962C8B-B14F-4D97-AF65-F5344CB8AC3E}">
        <p14:creationId xmlns:p14="http://schemas.microsoft.com/office/powerpoint/2010/main" xmlns="" val="2108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 xmlns:a16="http://schemas.microsoft.com/office/drawing/2014/main" id="{9B3EEE21-99AB-41E2-8506-0416C359A57B}"/>
              </a:ext>
            </a:extLst>
          </p:cNvPr>
          <p:cNvSpPr/>
          <p:nvPr/>
        </p:nvSpPr>
        <p:spPr>
          <a:xfrm>
            <a:off x="239332" y="1577657"/>
            <a:ext cx="5170065" cy="2185214"/>
          </a:xfrm>
          <a:prstGeom prst="rect">
            <a:avLst/>
          </a:prstGeom>
        </p:spPr>
        <p:txBody>
          <a:bodyPr wrap="square">
            <a:spAutoFit/>
          </a:bodyPr>
          <a:lstStyle/>
          <a:p>
            <a:pPr algn="r"/>
            <a:r>
              <a:rPr lang="es-CO" dirty="0"/>
              <a:t/>
            </a:r>
            <a:br>
              <a:rPr lang="es-CO" dirty="0"/>
            </a:br>
            <a:r>
              <a:rPr lang="es-CO" sz="2000" dirty="0">
                <a:solidFill>
                  <a:srgbClr val="92D050"/>
                </a:solidFill>
              </a:rPr>
              <a:t>Anderson Vargas Pinto</a:t>
            </a:r>
          </a:p>
          <a:p>
            <a:pPr algn="r"/>
            <a:r>
              <a:rPr lang="es-CO" sz="2000" dirty="0">
                <a:solidFill>
                  <a:srgbClr val="92D050"/>
                </a:solidFill>
              </a:rPr>
              <a:t>                                              Mauricio </a:t>
            </a:r>
            <a:r>
              <a:rPr lang="es-CO" sz="2000" dirty="0" smtClean="0">
                <a:solidFill>
                  <a:srgbClr val="92D050"/>
                </a:solidFill>
              </a:rPr>
              <a:t>Guerrero</a:t>
            </a:r>
          </a:p>
          <a:p>
            <a:pPr algn="r"/>
            <a:r>
              <a:rPr lang="es-CO" sz="2000" dirty="0" smtClean="0">
                <a:solidFill>
                  <a:srgbClr val="92D050"/>
                </a:solidFill>
              </a:rPr>
              <a:t>Daniel Arturo Rojas</a:t>
            </a:r>
            <a:endParaRPr lang="es-CO" sz="2000" dirty="0">
              <a:solidFill>
                <a:srgbClr val="92D050"/>
              </a:solidFill>
            </a:endParaRPr>
          </a:p>
          <a:p>
            <a:pPr algn="r"/>
            <a:r>
              <a:rPr lang="es-CO" sz="2000" dirty="0">
                <a:solidFill>
                  <a:srgbClr val="92D050"/>
                </a:solidFill>
              </a:rPr>
              <a:t>                                             Nelson Castillo Rubio</a:t>
            </a:r>
          </a:p>
          <a:p>
            <a:pPr algn="r"/>
            <a:r>
              <a:rPr lang="es-CO" sz="2000" dirty="0">
                <a:solidFill>
                  <a:srgbClr val="92D050"/>
                </a:solidFill>
              </a:rPr>
              <a:t>Edwar Pinzon                                              </a:t>
            </a:r>
            <a:r>
              <a:rPr lang="es-CO" dirty="0">
                <a:solidFill>
                  <a:srgbClr val="92D050"/>
                </a:solidFill>
              </a:rPr>
              <a:t/>
            </a:r>
            <a:br>
              <a:rPr lang="es-CO" dirty="0">
                <a:solidFill>
                  <a:srgbClr val="92D050"/>
                </a:solidFill>
              </a:rPr>
            </a:br>
            <a:endParaRPr lang="es-CO" dirty="0">
              <a:solidFill>
                <a:srgbClr val="92D050"/>
              </a:solidFill>
            </a:endParaRPr>
          </a:p>
        </p:txBody>
      </p:sp>
    </p:spTree>
    <p:extLst>
      <p:ext uri="{BB962C8B-B14F-4D97-AF65-F5344CB8AC3E}">
        <p14:creationId xmlns:p14="http://schemas.microsoft.com/office/powerpoint/2010/main" xmlns="" val="306997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1967" y="1973179"/>
            <a:ext cx="3311091" cy="1029903"/>
          </a:xfrm>
          <a:prstGeom prst="rect">
            <a:avLst/>
          </a:prstGeom>
        </p:spPr>
        <p:txBody>
          <a:bodyPr vert="horz" wrap="square" lIns="91440" tIns="45720" rIns="91440" bIns="45720" rtlCol="0" anchor="ctr">
            <a:noAutofit/>
          </a:bodyPr>
          <a:lstStyle/>
          <a:p>
            <a:pPr algn="ctr"/>
            <a:r>
              <a:rPr lang="es-CO" sz="2400" b="1" dirty="0">
                <a:solidFill>
                  <a:schemeClr val="bg1"/>
                </a:solidFill>
              </a:rPr>
              <a:t>ZONAS DE PARQUEO DE MOTOS Y BICICLETAS</a:t>
            </a:r>
            <a:endParaRPr lang="en-US" sz="2400" b="1" dirty="0">
              <a:solidFill>
                <a:schemeClr val="bg1"/>
              </a:solidFill>
            </a:endParaRPr>
          </a:p>
        </p:txBody>
      </p:sp>
      <p:pic>
        <p:nvPicPr>
          <p:cNvPr id="4" name="Marcador de contenido 3" descr="C:\Users\SOPORTEPQ\AppData\Local\Microsoft\Windows\INetCache\Content.Word\IMG-20161104-WA0017.jpg">
            <a:extLst>
              <a:ext uri="{FF2B5EF4-FFF2-40B4-BE49-F238E27FC236}">
                <a16:creationId xmlns="" xmlns:a16="http://schemas.microsoft.com/office/drawing/2014/main" id="{7E02948D-695C-4787-8DCA-1E499AB2D24E}"/>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67382" y="138954"/>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6.jpg">
            <a:extLst>
              <a:ext uri="{FF2B5EF4-FFF2-40B4-BE49-F238E27FC236}">
                <a16:creationId xmlns="" xmlns:a16="http://schemas.microsoft.com/office/drawing/2014/main" id="{F8271805-F467-45BE-A873-3BEA059BA797}"/>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67382" y="2571750"/>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a:extLst>
              <a:ext uri="{FF2B5EF4-FFF2-40B4-BE49-F238E27FC236}">
                <a16:creationId xmlns="" xmlns:a16="http://schemas.microsoft.com/office/drawing/2014/main" id="{CA255030-A74A-4FBC-9189-A8D08FB2D371}"/>
              </a:ext>
            </a:extLst>
          </p:cNvPr>
          <p:cNvPicPr/>
          <p:nvPr/>
        </p:nvPicPr>
        <p:blipFill>
          <a:blip r:embed="rId4">
            <a:extLst>
              <a:ext uri="{28A0092B-C50C-407E-A947-70E740481C1C}">
                <a14:useLocalDpi xmlns:a14="http://schemas.microsoft.com/office/drawing/2010/main" xmlns="" val="0"/>
              </a:ext>
            </a:extLst>
          </a:blip>
          <a:srcRect/>
          <a:stretch>
            <a:fillRect/>
          </a:stretch>
        </p:blipFill>
        <p:spPr bwMode="auto">
          <a:xfrm>
            <a:off x="6354503" y="138954"/>
            <a:ext cx="2541848"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5.jpg">
            <a:extLst>
              <a:ext uri="{FF2B5EF4-FFF2-40B4-BE49-F238E27FC236}">
                <a16:creationId xmlns="" xmlns:a16="http://schemas.microsoft.com/office/drawing/2014/main" id="{27257C86-7319-49D5-9021-9D404619AF5F}"/>
              </a:ext>
            </a:extLst>
          </p:cNvPr>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54503" y="2571749"/>
            <a:ext cx="2541848"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223128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p14="http://schemas.microsoft.com/office/powerpoint/2010/main" xmlns="" val="110387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 IMPLEMENTADO</a:t>
            </a:r>
            <a:endParaRPr lang="en-US" sz="3200" b="1" dirty="0">
              <a:solidFill>
                <a:srgbClr val="92D050"/>
              </a:solidFill>
            </a:endParaRPr>
          </a:p>
        </p:txBody>
      </p:sp>
      <p:pic>
        <p:nvPicPr>
          <p:cNvPr id="4" name="Marcador de contenido 4">
            <a:extLst>
              <a:ext uri="{FF2B5EF4-FFF2-40B4-BE49-F238E27FC236}">
                <a16:creationId xmlns="" xmlns:a16="http://schemas.microsoft.com/office/drawing/2014/main" id="{CF4DF547-3657-4C03-A3DB-CBD54CD57CEF}"/>
              </a:ext>
            </a:extLst>
          </p:cNvPr>
          <p:cNvPicPr>
            <a:picLocks noChangeAspect="1"/>
          </p:cNvPicPr>
          <p:nvPr/>
        </p:nvPicPr>
        <p:blipFill rotWithShape="1">
          <a:blip r:embed="rId2"/>
          <a:srcRect t="10880" r="48882" b="19768"/>
          <a:stretch/>
        </p:blipFill>
        <p:spPr>
          <a:xfrm>
            <a:off x="-102637" y="997745"/>
            <a:ext cx="9162661" cy="4145755"/>
          </a:xfrm>
          <a:prstGeom prst="rect">
            <a:avLst/>
          </a:prstGeom>
        </p:spPr>
      </p:pic>
    </p:spTree>
    <p:extLst>
      <p:ext uri="{BB962C8B-B14F-4D97-AF65-F5344CB8AC3E}">
        <p14:creationId xmlns:p14="http://schemas.microsoft.com/office/powerpoint/2010/main" xmlns="" val="167856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p14="http://schemas.microsoft.com/office/powerpoint/2010/main" xmlns="" val="210302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pic>
        <p:nvPicPr>
          <p:cNvPr id="5" name="Marcador de contenido 3" descr="C:\Users\SOPORTEPQ\AppData\Local\Microsoft\Windows\INetCache\Content.Word\IMG-20161104-WA0011.jpg">
            <a:extLst>
              <a:ext uri="{FF2B5EF4-FFF2-40B4-BE49-F238E27FC236}">
                <a16:creationId xmlns="" xmlns:a16="http://schemas.microsoft.com/office/drawing/2014/main" id="{B7A0A2DB-01A9-4DC0-8B39-3F787B0EB2DF}"/>
              </a:ext>
            </a:extLst>
          </p:cNvPr>
          <p:cNvPicPr>
            <a:picLocks/>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74871" y="1227444"/>
            <a:ext cx="3862951" cy="342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9.jpg">
            <a:extLst>
              <a:ext uri="{FF2B5EF4-FFF2-40B4-BE49-F238E27FC236}">
                <a16:creationId xmlns="" xmlns:a16="http://schemas.microsoft.com/office/drawing/2014/main" id="{7154DE64-0ECB-46F1-9339-12C69B9810F6}"/>
              </a:ext>
            </a:extLst>
          </p:cNvPr>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200000">
            <a:off x="5107291" y="1010233"/>
            <a:ext cx="3428532" cy="386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271555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p14="http://schemas.microsoft.com/office/powerpoint/2010/main" xmlns="" val="86240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graphicFrame>
        <p:nvGraphicFramePr>
          <p:cNvPr id="5" name="Tabla 4">
            <a:extLst>
              <a:ext uri="{FF2B5EF4-FFF2-40B4-BE49-F238E27FC236}">
                <a16:creationId xmlns="" xmlns:a16="http://schemas.microsoft.com/office/drawing/2014/main" id="{47FD6B81-902E-4719-8C98-2644C082C88D}"/>
              </a:ext>
            </a:extLst>
          </p:cNvPr>
          <p:cNvGraphicFramePr>
            <a:graphicFrameLocks noGrp="1"/>
          </p:cNvGraphicFramePr>
          <p:nvPr>
            <p:extLst>
              <p:ext uri="{D42A27DB-BD31-4B8C-83A1-F6EECF244321}">
                <p14:modId xmlns:p14="http://schemas.microsoft.com/office/powerpoint/2010/main" xmlns="" val="1630378249"/>
              </p:ext>
            </p:extLst>
          </p:nvPr>
        </p:nvGraphicFramePr>
        <p:xfrm>
          <a:off x="3944326" y="153888"/>
          <a:ext cx="4331925" cy="2318518"/>
        </p:xfrm>
        <a:graphic>
          <a:graphicData uri="http://schemas.openxmlformats.org/drawingml/2006/table">
            <a:tbl>
              <a:tblPr firstRow="1" firstCol="1" bandRow="1">
                <a:tableStyleId>{7DF18680-E054-41AD-8BC1-D1AEF772440D}</a:tableStyleId>
              </a:tblPr>
              <a:tblGrid>
                <a:gridCol w="1597728">
                  <a:extLst>
                    <a:ext uri="{9D8B030D-6E8A-4147-A177-3AD203B41FA5}">
                      <a16:colId xmlns="" xmlns:a16="http://schemas.microsoft.com/office/drawing/2014/main" val="20000"/>
                    </a:ext>
                  </a:extLst>
                </a:gridCol>
                <a:gridCol w="2734197">
                  <a:extLst>
                    <a:ext uri="{9D8B030D-6E8A-4147-A177-3AD203B41FA5}">
                      <a16:colId xmlns="" xmlns:a16="http://schemas.microsoft.com/office/drawing/2014/main" val="20001"/>
                    </a:ext>
                  </a:extLst>
                </a:gridCol>
              </a:tblGrid>
              <a:tr h="44276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1215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Autenticación del usuario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6823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5593">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consultado por el administrador y podrá consultar el registro del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1215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a:extLst>
              <a:ext uri="{FF2B5EF4-FFF2-40B4-BE49-F238E27FC236}">
                <a16:creationId xmlns="" xmlns:a16="http://schemas.microsoft.com/office/drawing/2014/main" id="{E7900B02-766B-4207-9F2B-A120A21C6D64}"/>
              </a:ext>
            </a:extLst>
          </p:cNvPr>
          <p:cNvGraphicFramePr>
            <a:graphicFrameLocks noGrp="1"/>
          </p:cNvGraphicFramePr>
          <p:nvPr>
            <p:extLst>
              <p:ext uri="{D42A27DB-BD31-4B8C-83A1-F6EECF244321}">
                <p14:modId xmlns:p14="http://schemas.microsoft.com/office/powerpoint/2010/main" xmlns="" val="200180671"/>
              </p:ext>
            </p:extLst>
          </p:nvPr>
        </p:nvGraphicFramePr>
        <p:xfrm>
          <a:off x="3944328" y="2571750"/>
          <a:ext cx="4331926" cy="2422856"/>
        </p:xfrm>
        <a:graphic>
          <a:graphicData uri="http://schemas.openxmlformats.org/drawingml/2006/table">
            <a:tbl>
              <a:tblPr firstRow="1" firstCol="1" bandRow="1">
                <a:tableStyleId>{7DF18680-E054-41AD-8BC1-D1AEF772440D}</a:tableStyleId>
              </a:tblPr>
              <a:tblGrid>
                <a:gridCol w="1597729">
                  <a:extLst>
                    <a:ext uri="{9D8B030D-6E8A-4147-A177-3AD203B41FA5}">
                      <a16:colId xmlns="" xmlns:a16="http://schemas.microsoft.com/office/drawing/2014/main" val="20000"/>
                    </a:ext>
                  </a:extLst>
                </a:gridCol>
                <a:gridCol w="2734197">
                  <a:extLst>
                    <a:ext uri="{9D8B030D-6E8A-4147-A177-3AD203B41FA5}">
                      <a16:colId xmlns="" xmlns:a16="http://schemas.microsoft.com/office/drawing/2014/main" val="20001"/>
                    </a:ext>
                  </a:extLst>
                </a:gridCol>
              </a:tblGrid>
              <a:tr h="457078">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02</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3594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03923">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Los</a:t>
                      </a:r>
                      <a:r>
                        <a:rPr lang="es-CO" sz="1200" baseline="0" dirty="0" smtClean="0">
                          <a:effectLst/>
                        </a:rPr>
                        <a:t> clientes</a:t>
                      </a:r>
                      <a:r>
                        <a:rPr lang="es-CO" sz="1200" dirty="0" smtClean="0">
                          <a:effectLst/>
                        </a:rPr>
                        <a:t> </a:t>
                      </a:r>
                      <a:r>
                        <a:rPr lang="es-CO" sz="1200" dirty="0">
                          <a:effectLst/>
                        </a:rPr>
                        <a:t>deberán registrarse  en la base de datos para poder ser identificados junto a su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8561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gestionado </a:t>
                      </a:r>
                      <a:r>
                        <a:rPr lang="es-CO" sz="1200" dirty="0" smtClean="0">
                          <a:effectLst/>
                        </a:rPr>
                        <a:t>para </a:t>
                      </a:r>
                      <a:r>
                        <a:rPr lang="es-CO" sz="1200" dirty="0">
                          <a:effectLst/>
                        </a:rPr>
                        <a:t>ubicar los datos de identificación del vehículo y 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3594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35405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8" name="Tabla 7">
            <a:extLst>
              <a:ext uri="{FF2B5EF4-FFF2-40B4-BE49-F238E27FC236}">
                <a16:creationId xmlns="" xmlns:a16="http://schemas.microsoft.com/office/drawing/2014/main" id="{64B3ACEA-A99E-48ED-BC5C-A94A1DDC0531}"/>
              </a:ext>
            </a:extLst>
          </p:cNvPr>
          <p:cNvGraphicFramePr>
            <a:graphicFrameLocks noGrp="1"/>
          </p:cNvGraphicFramePr>
          <p:nvPr>
            <p:extLst>
              <p:ext uri="{D42A27DB-BD31-4B8C-83A1-F6EECF244321}">
                <p14:modId xmlns:p14="http://schemas.microsoft.com/office/powerpoint/2010/main" xmlns="" val="1203560405"/>
              </p:ext>
            </p:extLst>
          </p:nvPr>
        </p:nvGraphicFramePr>
        <p:xfrm>
          <a:off x="0" y="986804"/>
          <a:ext cx="4292082" cy="2377440"/>
        </p:xfrm>
        <a:graphic>
          <a:graphicData uri="http://schemas.openxmlformats.org/drawingml/2006/table">
            <a:tbl>
              <a:tblPr firstRow="1" firstCol="1" bandRow="1">
                <a:tableStyleId>{7DF18680-E054-41AD-8BC1-D1AEF772440D}</a:tableStyleId>
              </a:tblPr>
              <a:tblGrid>
                <a:gridCol w="1583034">
                  <a:extLst>
                    <a:ext uri="{9D8B030D-6E8A-4147-A177-3AD203B41FA5}">
                      <a16:colId xmlns="" xmlns:a16="http://schemas.microsoft.com/office/drawing/2014/main" val="20000"/>
                    </a:ext>
                  </a:extLst>
                </a:gridCol>
                <a:gridCol w="2709048">
                  <a:extLst>
                    <a:ext uri="{9D8B030D-6E8A-4147-A177-3AD203B41FA5}">
                      <a16:colId xmlns="" xmlns:a16="http://schemas.microsoft.com/office/drawing/2014/main" val="20001"/>
                    </a:ext>
                  </a:extLst>
                </a:gridCol>
              </a:tblGrid>
              <a:tr h="3536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536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Registrar entrada y </a:t>
                      </a:r>
                      <a:r>
                        <a:rPr lang="es-CO" sz="1200" dirty="0" smtClean="0">
                          <a:effectLst/>
                        </a:rPr>
                        <a:t>salida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305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7073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Principal proceso de servicio donde se gestiona la  información del inicio y final del lapso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536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9" name="Tabla 8">
            <a:extLst>
              <a:ext uri="{FF2B5EF4-FFF2-40B4-BE49-F238E27FC236}">
                <a16:creationId xmlns="" xmlns:a16="http://schemas.microsoft.com/office/drawing/2014/main" id="{B61E3019-19BD-47AE-AD82-DAFB13EF96D5}"/>
              </a:ext>
            </a:extLst>
          </p:cNvPr>
          <p:cNvGraphicFramePr>
            <a:graphicFrameLocks noGrp="1"/>
          </p:cNvGraphicFramePr>
          <p:nvPr>
            <p:extLst>
              <p:ext uri="{D42A27DB-BD31-4B8C-83A1-F6EECF244321}">
                <p14:modId xmlns:p14="http://schemas.microsoft.com/office/powerpoint/2010/main" xmlns="" val="3906378540"/>
              </p:ext>
            </p:extLst>
          </p:nvPr>
        </p:nvGraphicFramePr>
        <p:xfrm>
          <a:off x="4402024" y="986804"/>
          <a:ext cx="4599064" cy="2377441"/>
        </p:xfrm>
        <a:graphic>
          <a:graphicData uri="http://schemas.openxmlformats.org/drawingml/2006/table">
            <a:tbl>
              <a:tblPr firstRow="1" firstCol="1" bandRow="1">
                <a:tableStyleId>{7DF18680-E054-41AD-8BC1-D1AEF772440D}</a:tableStyleId>
              </a:tblPr>
              <a:tblGrid>
                <a:gridCol w="1696256">
                  <a:extLst>
                    <a:ext uri="{9D8B030D-6E8A-4147-A177-3AD203B41FA5}">
                      <a16:colId xmlns="" xmlns:a16="http://schemas.microsoft.com/office/drawing/2014/main" val="20000"/>
                    </a:ext>
                  </a:extLst>
                </a:gridCol>
                <a:gridCol w="2902808">
                  <a:extLst>
                    <a:ext uri="{9D8B030D-6E8A-4147-A177-3AD203B41FA5}">
                      <a16:colId xmlns="" xmlns:a16="http://schemas.microsoft.com/office/drawing/2014/main" val="20001"/>
                    </a:ext>
                  </a:extLst>
                </a:gridCol>
              </a:tblGrid>
              <a:tr h="48625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7823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Consultar </a:t>
                      </a:r>
                      <a:r>
                        <a:rPr lang="es-CO" sz="1200" dirty="0" smtClean="0">
                          <a:effectLst/>
                        </a:rPr>
                        <a:t>información</a:t>
                      </a:r>
                      <a:r>
                        <a:rPr lang="es-CO" sz="1200" baseline="0" dirty="0" smtClean="0">
                          <a:effectLst/>
                        </a:rPr>
                        <a:t> solicitada del servicio del parqueadero.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6735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6735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Muestra información de costos, procesos y la relación general entre usuario, servicio y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7823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10" name="Tabla 9">
            <a:extLst>
              <a:ext uri="{FF2B5EF4-FFF2-40B4-BE49-F238E27FC236}">
                <a16:creationId xmlns="" xmlns:a16="http://schemas.microsoft.com/office/drawing/2014/main" id="{34B8DD6C-9DF1-43A4-AB9D-F9822C9A6CB7}"/>
              </a:ext>
            </a:extLst>
          </p:cNvPr>
          <p:cNvGraphicFramePr>
            <a:graphicFrameLocks noGrp="1"/>
          </p:cNvGraphicFramePr>
          <p:nvPr>
            <p:extLst>
              <p:ext uri="{D42A27DB-BD31-4B8C-83A1-F6EECF244321}">
                <p14:modId xmlns:p14="http://schemas.microsoft.com/office/powerpoint/2010/main" xmlns="" val="2126440889"/>
              </p:ext>
            </p:extLst>
          </p:nvPr>
        </p:nvGraphicFramePr>
        <p:xfrm>
          <a:off x="0" y="3431376"/>
          <a:ext cx="9001088" cy="1551248"/>
        </p:xfrm>
        <a:graphic>
          <a:graphicData uri="http://schemas.openxmlformats.org/drawingml/2006/table">
            <a:tbl>
              <a:tblPr firstRow="1" firstCol="1" bandRow="1">
                <a:tableStyleId>{7DF18680-E054-41AD-8BC1-D1AEF772440D}</a:tableStyleId>
              </a:tblPr>
              <a:tblGrid>
                <a:gridCol w="3319839">
                  <a:extLst>
                    <a:ext uri="{9D8B030D-6E8A-4147-A177-3AD203B41FA5}">
                      <a16:colId xmlns="" xmlns:a16="http://schemas.microsoft.com/office/drawing/2014/main" val="20000"/>
                    </a:ext>
                  </a:extLst>
                </a:gridCol>
                <a:gridCol w="5681249">
                  <a:extLst>
                    <a:ext uri="{9D8B030D-6E8A-4147-A177-3AD203B41FA5}">
                      <a16:colId xmlns="" xmlns:a16="http://schemas.microsoft.com/office/drawing/2014/main" val="20001"/>
                    </a:ext>
                  </a:extLst>
                </a:gridCol>
              </a:tblGrid>
              <a:tr h="2815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05</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815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Ingresar y</a:t>
                      </a:r>
                      <a:r>
                        <a:rPr lang="es-CO" sz="1200" baseline="0" dirty="0" smtClean="0">
                          <a:effectLst/>
                        </a:rPr>
                        <a:t> actualizar </a:t>
                      </a:r>
                      <a:r>
                        <a:rPr lang="es-CO" sz="1200" dirty="0" smtClean="0">
                          <a:effectLst/>
                        </a:rPr>
                        <a:t>la información</a:t>
                      </a:r>
                      <a:r>
                        <a:rPr lang="es-CO" sz="1200" baseline="0" dirty="0" smtClean="0">
                          <a:effectLst/>
                        </a:rPr>
                        <a:t> </a:t>
                      </a:r>
                      <a:r>
                        <a:rPr lang="es-CO" sz="1200" dirty="0" smtClean="0">
                          <a:effectLst/>
                        </a:rPr>
                        <a:t>del registro </a:t>
                      </a:r>
                      <a:r>
                        <a:rPr lang="es-CO" sz="1200" dirty="0">
                          <a:effectLst/>
                        </a:rPr>
                        <a:t>del </a:t>
                      </a:r>
                      <a:r>
                        <a:rPr lang="es-CO" sz="1200" dirty="0" smtClean="0">
                          <a:effectLst/>
                        </a:rPr>
                        <a:t>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2239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permitirá al </a:t>
                      </a:r>
                      <a:r>
                        <a:rPr lang="es-CO" sz="1200" dirty="0" smtClean="0">
                          <a:effectLst/>
                        </a:rPr>
                        <a:t>usuario registrar</a:t>
                      </a:r>
                      <a:r>
                        <a:rPr lang="es-CO" sz="1200" baseline="0" dirty="0" smtClean="0">
                          <a:effectLst/>
                        </a:rPr>
                        <a:t> y actualizar </a:t>
                      </a:r>
                      <a:r>
                        <a:rPr lang="es-CO" sz="1200" dirty="0" smtClean="0">
                          <a:effectLst/>
                        </a:rPr>
                        <a:t>la  información del</a:t>
                      </a:r>
                      <a:r>
                        <a:rPr lang="es-CO" sz="1200" baseline="0" dirty="0" smtClean="0">
                          <a:effectLst/>
                        </a:rPr>
                        <a:t> vehículo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8407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al </a:t>
                      </a:r>
                      <a:r>
                        <a:rPr lang="es-CO" sz="1200" dirty="0" smtClean="0">
                          <a:effectLst/>
                        </a:rPr>
                        <a:t>usuario modificar </a:t>
                      </a:r>
                      <a:r>
                        <a:rPr lang="es-CO" sz="1200" dirty="0">
                          <a:effectLst/>
                        </a:rPr>
                        <a:t>datos, estado e información en general.</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815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232596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6" name="Tabla 5">
            <a:extLst>
              <a:ext uri="{FF2B5EF4-FFF2-40B4-BE49-F238E27FC236}">
                <a16:creationId xmlns="" xmlns:a16="http://schemas.microsoft.com/office/drawing/2014/main" id="{0B0C61AA-8CB0-4152-8B77-1DDCDC0B257F}"/>
              </a:ext>
            </a:extLst>
          </p:cNvPr>
          <p:cNvGraphicFramePr>
            <a:graphicFrameLocks noGrp="1"/>
          </p:cNvGraphicFramePr>
          <p:nvPr>
            <p:extLst>
              <p:ext uri="{D42A27DB-BD31-4B8C-83A1-F6EECF244321}">
                <p14:modId xmlns:p14="http://schemas.microsoft.com/office/powerpoint/2010/main" xmlns="" val="639025126"/>
              </p:ext>
            </p:extLst>
          </p:nvPr>
        </p:nvGraphicFramePr>
        <p:xfrm>
          <a:off x="0" y="1690618"/>
          <a:ext cx="4659761" cy="2291911"/>
        </p:xfrm>
        <a:graphic>
          <a:graphicData uri="http://schemas.openxmlformats.org/drawingml/2006/table">
            <a:tbl>
              <a:tblPr firstRow="1" firstCol="1" bandRow="1">
                <a:tableStyleId>{7DF18680-E054-41AD-8BC1-D1AEF772440D}</a:tableStyleId>
              </a:tblPr>
              <a:tblGrid>
                <a:gridCol w="1718643">
                  <a:extLst>
                    <a:ext uri="{9D8B030D-6E8A-4147-A177-3AD203B41FA5}">
                      <a16:colId xmlns="" xmlns:a16="http://schemas.microsoft.com/office/drawing/2014/main" val="20000"/>
                    </a:ext>
                  </a:extLst>
                </a:gridCol>
                <a:gridCol w="2941118">
                  <a:extLst>
                    <a:ext uri="{9D8B030D-6E8A-4147-A177-3AD203B41FA5}">
                      <a16:colId xmlns="" xmlns:a16="http://schemas.microsoft.com/office/drawing/2014/main" val="20001"/>
                    </a:ext>
                  </a:extLst>
                </a:gridCol>
              </a:tblGrid>
              <a:tr h="35100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06</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5100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Generar </a:t>
                      </a:r>
                      <a:r>
                        <a:rPr lang="es-CO" sz="1200" dirty="0" smtClean="0">
                          <a:effectLst/>
                        </a:rPr>
                        <a:t>factura de</a:t>
                      </a:r>
                      <a:r>
                        <a:rPr lang="es-CO" sz="1200" baseline="0" dirty="0" smtClean="0">
                          <a:effectLst/>
                        </a:rPr>
                        <a:t> cobro</a:t>
                      </a:r>
                      <a:r>
                        <a:rPr lang="es-CO" sz="1200" dirty="0" smtClean="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2651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t>
                      </a:r>
                      <a:r>
                        <a:rPr lang="es-CO" sz="1200" dirty="0" smtClean="0">
                          <a:effectLst/>
                        </a:rPr>
                        <a:t>usuario </a:t>
                      </a:r>
                      <a:r>
                        <a:rPr lang="es-CO" sz="1200" dirty="0">
                          <a:effectLst/>
                        </a:rPr>
                        <a:t>podrá </a:t>
                      </a:r>
                      <a:r>
                        <a:rPr lang="es-CO" sz="1200" dirty="0" smtClean="0">
                          <a:effectLst/>
                        </a:rPr>
                        <a:t>generar </a:t>
                      </a:r>
                      <a:r>
                        <a:rPr lang="es-CO" sz="1200" dirty="0" smtClean="0">
                          <a:effectLst/>
                        </a:rPr>
                        <a:t>la factura de </a:t>
                      </a:r>
                      <a:r>
                        <a:rPr lang="es-CO" sz="1200" dirty="0">
                          <a:effectLst/>
                        </a:rPr>
                        <a:t>cobro de acuerdo al tiempo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2651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Proceso por el cual el </a:t>
                      </a:r>
                      <a:r>
                        <a:rPr lang="es-CO" sz="1200" dirty="0" smtClean="0">
                          <a:effectLst/>
                        </a:rPr>
                        <a:t>usuario generará </a:t>
                      </a:r>
                      <a:r>
                        <a:rPr lang="es-CO" sz="1200" dirty="0" smtClean="0">
                          <a:effectLst/>
                        </a:rPr>
                        <a:t>la factura de </a:t>
                      </a:r>
                      <a:r>
                        <a:rPr lang="es-CO" sz="1200" dirty="0">
                          <a:effectLst/>
                        </a:rPr>
                        <a:t>cobro respecto al tiempo de permanencia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463111">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a:extLst>
              <a:ext uri="{FF2B5EF4-FFF2-40B4-BE49-F238E27FC236}">
                <a16:creationId xmlns="" xmlns:a16="http://schemas.microsoft.com/office/drawing/2014/main" id="{FEEA159B-3D63-4B9A-A507-11286D0934BE}"/>
              </a:ext>
            </a:extLst>
          </p:cNvPr>
          <p:cNvGraphicFramePr>
            <a:graphicFrameLocks noGrp="1"/>
          </p:cNvGraphicFramePr>
          <p:nvPr>
            <p:extLst>
              <p:ext uri="{D42A27DB-BD31-4B8C-83A1-F6EECF244321}">
                <p14:modId xmlns:p14="http://schemas.microsoft.com/office/powerpoint/2010/main" xmlns="" val="1140758912"/>
              </p:ext>
            </p:extLst>
          </p:nvPr>
        </p:nvGraphicFramePr>
        <p:xfrm>
          <a:off x="4777273" y="1690618"/>
          <a:ext cx="4208107" cy="2291910"/>
        </p:xfrm>
        <a:graphic>
          <a:graphicData uri="http://schemas.openxmlformats.org/drawingml/2006/table">
            <a:tbl>
              <a:tblPr firstRow="1" firstCol="1" bandRow="1">
                <a:tableStyleId>{7DF18680-E054-41AD-8BC1-D1AEF772440D}</a:tableStyleId>
              </a:tblPr>
              <a:tblGrid>
                <a:gridCol w="1552061">
                  <a:extLst>
                    <a:ext uri="{9D8B030D-6E8A-4147-A177-3AD203B41FA5}">
                      <a16:colId xmlns="" xmlns:a16="http://schemas.microsoft.com/office/drawing/2014/main" val="20000"/>
                    </a:ext>
                  </a:extLst>
                </a:gridCol>
                <a:gridCol w="2656046">
                  <a:extLst>
                    <a:ext uri="{9D8B030D-6E8A-4147-A177-3AD203B41FA5}">
                      <a16:colId xmlns="" xmlns:a16="http://schemas.microsoft.com/office/drawing/2014/main" val="20001"/>
                    </a:ext>
                  </a:extLst>
                </a:gridCol>
              </a:tblGrid>
              <a:tr h="37792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07</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8604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Reporte de </a:t>
                      </a:r>
                      <a:r>
                        <a:rPr lang="es-CO" sz="1200" dirty="0" smtClean="0">
                          <a:effectLst/>
                        </a:rPr>
                        <a:t>ingresos</a:t>
                      </a:r>
                      <a:r>
                        <a:rPr lang="es-CO" sz="1200" baseline="0" dirty="0" smtClean="0">
                          <a:effectLst/>
                        </a:rPr>
                        <a:t> y salidas de vehículos.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8604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acceder a </a:t>
                      </a:r>
                      <a:r>
                        <a:rPr lang="es-CO" sz="1200" dirty="0" smtClean="0">
                          <a:effectLst/>
                        </a:rPr>
                        <a:t>un histórico </a:t>
                      </a:r>
                      <a:r>
                        <a:rPr lang="es-CO" sz="1200" dirty="0">
                          <a:effectLst/>
                        </a:rPr>
                        <a:t>de los </a:t>
                      </a:r>
                      <a:r>
                        <a:rPr lang="es-CO" sz="1200" dirty="0" smtClean="0">
                          <a:effectLst/>
                        </a:rPr>
                        <a:t>ingresos y salidas</a:t>
                      </a:r>
                      <a:r>
                        <a:rPr lang="es-CO" sz="1200" baseline="0" dirty="0" smtClean="0">
                          <a:effectLst/>
                        </a:rPr>
                        <a:t> de los vehículos</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75584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t>
                      </a:r>
                      <a:r>
                        <a:rPr lang="es-CO" sz="1200" dirty="0" smtClean="0">
                          <a:effectLst/>
                        </a:rPr>
                        <a:t>al</a:t>
                      </a:r>
                      <a:r>
                        <a:rPr lang="es-CO" sz="1200" baseline="0" dirty="0" smtClean="0">
                          <a:effectLst/>
                        </a:rPr>
                        <a:t> usuario</a:t>
                      </a:r>
                      <a:r>
                        <a:rPr lang="es-CO" sz="1200" dirty="0" smtClean="0">
                          <a:effectLst/>
                        </a:rPr>
                        <a:t> </a:t>
                      </a:r>
                      <a:r>
                        <a:rPr lang="es-CO" sz="1200" dirty="0">
                          <a:effectLst/>
                        </a:rPr>
                        <a:t>un acceso a la información relacionada con </a:t>
                      </a:r>
                      <a:r>
                        <a:rPr lang="es-CO" sz="1200" dirty="0" smtClean="0">
                          <a:effectLst/>
                        </a:rPr>
                        <a:t>los</a:t>
                      </a:r>
                      <a:r>
                        <a:rPr lang="es-CO" sz="1200" baseline="0" dirty="0" smtClean="0">
                          <a:effectLst/>
                        </a:rPr>
                        <a:t> ingresos y salidas </a:t>
                      </a:r>
                      <a:r>
                        <a:rPr lang="es-CO" sz="1200" dirty="0" smtClean="0">
                          <a:effectLst/>
                        </a:rPr>
                        <a:t>diarias</a:t>
                      </a:r>
                      <a:r>
                        <a:rPr lang="es-CO" sz="1200" baseline="0" dirty="0" smtClean="0">
                          <a:effectLst/>
                        </a:rPr>
                        <a:t> de cada vehículo que hace uso del parqueadero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8604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182926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graphicFrame>
        <p:nvGraphicFramePr>
          <p:cNvPr id="6" name="Tabla 5">
            <a:extLst>
              <a:ext uri="{FF2B5EF4-FFF2-40B4-BE49-F238E27FC236}">
                <a16:creationId xmlns="" xmlns:a16="http://schemas.microsoft.com/office/drawing/2014/main" id="{12D1AE26-CF4D-4363-855E-E9FAD9BC0947}"/>
              </a:ext>
            </a:extLst>
          </p:cNvPr>
          <p:cNvGraphicFramePr>
            <a:graphicFrameLocks noGrp="1"/>
          </p:cNvGraphicFramePr>
          <p:nvPr>
            <p:extLst>
              <p:ext uri="{D42A27DB-BD31-4B8C-83A1-F6EECF244321}">
                <p14:modId xmlns:p14="http://schemas.microsoft.com/office/powerpoint/2010/main" xmlns="" val="2441622223"/>
              </p:ext>
            </p:extLst>
          </p:nvPr>
        </p:nvGraphicFramePr>
        <p:xfrm>
          <a:off x="3943234" y="291322"/>
          <a:ext cx="4958170" cy="2133323"/>
        </p:xfrm>
        <a:graphic>
          <a:graphicData uri="http://schemas.openxmlformats.org/drawingml/2006/table">
            <a:tbl>
              <a:tblPr firstRow="1" firstCol="1" bandRow="1">
                <a:tableStyleId>{93296810-A885-4BE3-A3E7-6D5BEEA58F35}</a:tableStyleId>
              </a:tblPr>
              <a:tblGrid>
                <a:gridCol w="1828703">
                  <a:extLst>
                    <a:ext uri="{9D8B030D-6E8A-4147-A177-3AD203B41FA5}">
                      <a16:colId xmlns="" xmlns:a16="http://schemas.microsoft.com/office/drawing/2014/main" val="20000"/>
                    </a:ext>
                  </a:extLst>
                </a:gridCol>
                <a:gridCol w="3129467">
                  <a:extLst>
                    <a:ext uri="{9D8B030D-6E8A-4147-A177-3AD203B41FA5}">
                      <a16:colId xmlns="" xmlns:a16="http://schemas.microsoft.com/office/drawing/2014/main"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81815">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presentara una interfaz sencilla para el fácil manejo de los usuarios registrados en el  sistema.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a:extLst>
              <a:ext uri="{FF2B5EF4-FFF2-40B4-BE49-F238E27FC236}">
                <a16:creationId xmlns="" xmlns:a16="http://schemas.microsoft.com/office/drawing/2014/main" id="{21AFDAAD-3188-48EB-BC3B-0837B0F68862}"/>
              </a:ext>
            </a:extLst>
          </p:cNvPr>
          <p:cNvGraphicFramePr>
            <a:graphicFrameLocks noGrp="1"/>
          </p:cNvGraphicFramePr>
          <p:nvPr>
            <p:extLst>
              <p:ext uri="{D42A27DB-BD31-4B8C-83A1-F6EECF244321}">
                <p14:modId xmlns:p14="http://schemas.microsoft.com/office/powerpoint/2010/main" xmlns="" val="2206185102"/>
              </p:ext>
            </p:extLst>
          </p:nvPr>
        </p:nvGraphicFramePr>
        <p:xfrm>
          <a:off x="3943234" y="2571751"/>
          <a:ext cx="4958170" cy="2472004"/>
        </p:xfrm>
        <a:graphic>
          <a:graphicData uri="http://schemas.openxmlformats.org/drawingml/2006/table">
            <a:tbl>
              <a:tblPr firstRow="1" firstCol="1" bandRow="1">
                <a:tableStyleId>{93296810-A885-4BE3-A3E7-6D5BEEA58F35}</a:tableStyleId>
              </a:tblPr>
              <a:tblGrid>
                <a:gridCol w="1828704">
                  <a:extLst>
                    <a:ext uri="{9D8B030D-6E8A-4147-A177-3AD203B41FA5}">
                      <a16:colId xmlns="" xmlns:a16="http://schemas.microsoft.com/office/drawing/2014/main" val="20000"/>
                    </a:ext>
                  </a:extLst>
                </a:gridCol>
                <a:gridCol w="3129466">
                  <a:extLst>
                    <a:ext uri="{9D8B030D-6E8A-4147-A177-3AD203B41FA5}">
                      <a16:colId xmlns="" xmlns:a16="http://schemas.microsoft.com/office/drawing/2014/main" val="20001"/>
                    </a:ext>
                  </a:extLst>
                </a:gridCol>
              </a:tblGrid>
              <a:tr h="3508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2160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43204">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contara con </a:t>
                      </a:r>
                      <a:r>
                        <a:rPr lang="es-CO" sz="1200" dirty="0" smtClean="0">
                          <a:effectLst/>
                        </a:rPr>
                        <a:t>un</a:t>
                      </a:r>
                      <a:r>
                        <a:rPr lang="es-CO" sz="1200" baseline="0" dirty="0" smtClean="0">
                          <a:effectLst/>
                        </a:rPr>
                        <a:t> manual de usuario </a:t>
                      </a:r>
                      <a:r>
                        <a:rPr lang="es-CO" sz="1200" dirty="0" smtClean="0">
                          <a:effectLst/>
                        </a:rPr>
                        <a:t>y </a:t>
                      </a:r>
                      <a:r>
                        <a:rPr lang="es-CO" sz="1200" dirty="0">
                          <a:effectLst/>
                        </a:rPr>
                        <a:t>un </a:t>
                      </a:r>
                      <a:r>
                        <a:rPr lang="es-CO" sz="1200" dirty="0" smtClean="0">
                          <a:effectLst/>
                        </a:rPr>
                        <a:t>manual</a:t>
                      </a:r>
                      <a:r>
                        <a:rPr lang="es-CO" sz="1200" baseline="0" dirty="0" smtClean="0">
                          <a:effectLst/>
                        </a:rPr>
                        <a:t> técnico</a:t>
                      </a:r>
                      <a:r>
                        <a:rPr lang="es-CO" sz="1200" dirty="0" smtClean="0">
                          <a:effectLst/>
                        </a:rPr>
                        <a:t> </a:t>
                      </a:r>
                      <a:r>
                        <a:rPr lang="es-CO" sz="1200" dirty="0">
                          <a:effectLst/>
                        </a:rPr>
                        <a:t>para facilitar los mantenimientos que serán realizados por el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432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2160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24441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p14="http://schemas.microsoft.com/office/powerpoint/2010/main" xmlns="" val="412629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3" name="Tabla 2">
            <a:extLst>
              <a:ext uri="{FF2B5EF4-FFF2-40B4-BE49-F238E27FC236}">
                <a16:creationId xmlns="" xmlns:a16="http://schemas.microsoft.com/office/drawing/2014/main" id="{D5ACDCE6-1DF1-4AC1-82F3-11B255BA05E2}"/>
              </a:ext>
            </a:extLst>
          </p:cNvPr>
          <p:cNvGraphicFramePr>
            <a:graphicFrameLocks noGrp="1"/>
          </p:cNvGraphicFramePr>
          <p:nvPr>
            <p:extLst>
              <p:ext uri="{D42A27DB-BD31-4B8C-83A1-F6EECF244321}">
                <p14:modId xmlns:p14="http://schemas.microsoft.com/office/powerpoint/2010/main" xmlns="" val="227683057"/>
              </p:ext>
            </p:extLst>
          </p:nvPr>
        </p:nvGraphicFramePr>
        <p:xfrm>
          <a:off x="-2" y="1078383"/>
          <a:ext cx="9004301" cy="1731493"/>
        </p:xfrm>
        <a:graphic>
          <a:graphicData uri="http://schemas.openxmlformats.org/drawingml/2006/table">
            <a:tbl>
              <a:tblPr firstRow="1" firstCol="1" bandRow="1">
                <a:tableStyleId>{93296810-A885-4BE3-A3E7-6D5BEEA58F35}</a:tableStyleId>
              </a:tblPr>
              <a:tblGrid>
                <a:gridCol w="3358380">
                  <a:extLst>
                    <a:ext uri="{9D8B030D-6E8A-4147-A177-3AD203B41FA5}">
                      <a16:colId xmlns="" xmlns:a16="http://schemas.microsoft.com/office/drawing/2014/main" val="20000"/>
                    </a:ext>
                  </a:extLst>
                </a:gridCol>
                <a:gridCol w="5645921">
                  <a:extLst>
                    <a:ext uri="{9D8B030D-6E8A-4147-A177-3AD203B41FA5}">
                      <a16:colId xmlns="" xmlns:a16="http://schemas.microsoft.com/office/drawing/2014/main" val="20001"/>
                    </a:ext>
                  </a:extLst>
                </a:gridCol>
              </a:tblGrid>
              <a:tr h="20370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0370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07411">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712967">
                <a:tc>
                  <a:txBody>
                    <a:bodyPr/>
                    <a:lstStyle/>
                    <a:p>
                      <a:pPr algn="l">
                        <a:spcAft>
                          <a:spcPts val="1200"/>
                        </a:spcAft>
                      </a:pPr>
                      <a:r>
                        <a:rPr lang="es-CO" sz="1200" dirty="0">
                          <a:effectLst/>
                        </a:rPr>
                        <a:t>Descripción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Garantizar el desempeño del sistema de información web a los diferentes usuarios. En este caso la información almacenada podrá ser </a:t>
                      </a:r>
                      <a:r>
                        <a:rPr lang="es-CO" sz="1200" dirty="0" smtClean="0">
                          <a:effectLst/>
                        </a:rPr>
                        <a:t>consultada</a:t>
                      </a:r>
                      <a:r>
                        <a:rPr lang="es-CO" sz="1200" baseline="0" dirty="0" smtClean="0">
                          <a:effectLst/>
                        </a:rPr>
                        <a:t> </a:t>
                      </a:r>
                      <a:r>
                        <a:rPr lang="es-CO" sz="1200" dirty="0" smtClean="0">
                          <a:effectLst/>
                        </a:rPr>
                        <a:t>y </a:t>
                      </a:r>
                      <a:r>
                        <a:rPr lang="es-CO" sz="1200" dirty="0">
                          <a:effectLst/>
                        </a:rPr>
                        <a:t>actualizada </a:t>
                      </a:r>
                      <a:r>
                        <a:rPr lang="es-CO" sz="1200" dirty="0" smtClean="0">
                          <a:effectLst/>
                        </a:rPr>
                        <a:t>simultáneamente </a:t>
                      </a:r>
                      <a:r>
                        <a:rPr lang="es-CO" sz="1200" dirty="0">
                          <a:effectLst/>
                        </a:rPr>
                        <a:t>sin que afecte el tiempo de respuesta.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0370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4" name="Tabla 3">
            <a:extLst>
              <a:ext uri="{FF2B5EF4-FFF2-40B4-BE49-F238E27FC236}">
                <a16:creationId xmlns="" xmlns:a16="http://schemas.microsoft.com/office/drawing/2014/main" id="{8A4BE012-4E19-451B-B58B-9A70C479F66F}"/>
              </a:ext>
            </a:extLst>
          </p:cNvPr>
          <p:cNvGraphicFramePr>
            <a:graphicFrameLocks noGrp="1"/>
          </p:cNvGraphicFramePr>
          <p:nvPr>
            <p:extLst>
              <p:ext uri="{D42A27DB-BD31-4B8C-83A1-F6EECF244321}">
                <p14:modId xmlns:p14="http://schemas.microsoft.com/office/powerpoint/2010/main" xmlns="" val="680080348"/>
              </p:ext>
            </p:extLst>
          </p:nvPr>
        </p:nvGraphicFramePr>
        <p:xfrm>
          <a:off x="-1" y="2990850"/>
          <a:ext cx="9004300" cy="1731492"/>
        </p:xfrm>
        <a:graphic>
          <a:graphicData uri="http://schemas.openxmlformats.org/drawingml/2006/table">
            <a:tbl>
              <a:tblPr firstRow="1" firstCol="1" bandRow="1">
                <a:tableStyleId>{93296810-A885-4BE3-A3E7-6D5BEEA58F35}</a:tableStyleId>
              </a:tblPr>
              <a:tblGrid>
                <a:gridCol w="3321025">
                  <a:extLst>
                    <a:ext uri="{9D8B030D-6E8A-4147-A177-3AD203B41FA5}">
                      <a16:colId xmlns="" xmlns:a16="http://schemas.microsoft.com/office/drawing/2014/main" val="20000"/>
                    </a:ext>
                  </a:extLst>
                </a:gridCol>
                <a:gridCol w="5683275">
                  <a:extLst>
                    <a:ext uri="{9D8B030D-6E8A-4147-A177-3AD203B41FA5}">
                      <a16:colId xmlns="" xmlns:a16="http://schemas.microsoft.com/office/drawing/2014/main" val="20001"/>
                    </a:ext>
                  </a:extLst>
                </a:gridCol>
              </a:tblGrid>
              <a:tr h="24735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473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Nivel del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9471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 al usuario el acceso de información de acuerdo al nivel que posee en relación “Administrador, empleado o cliente”.</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49471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473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4245458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5" name="Tabla 4">
            <a:extLst>
              <a:ext uri="{FF2B5EF4-FFF2-40B4-BE49-F238E27FC236}">
                <a16:creationId xmlns="" xmlns:a16="http://schemas.microsoft.com/office/drawing/2014/main" id="{DBF59F6E-49AE-4C85-A006-25E616704FCE}"/>
              </a:ext>
            </a:extLst>
          </p:cNvPr>
          <p:cNvGraphicFramePr>
            <a:graphicFrameLocks noGrp="1"/>
          </p:cNvGraphicFramePr>
          <p:nvPr>
            <p:extLst>
              <p:ext uri="{D42A27DB-BD31-4B8C-83A1-F6EECF244321}">
                <p14:modId xmlns:p14="http://schemas.microsoft.com/office/powerpoint/2010/main" xmlns="" val="2621460367"/>
              </p:ext>
            </p:extLst>
          </p:nvPr>
        </p:nvGraphicFramePr>
        <p:xfrm>
          <a:off x="0" y="1058604"/>
          <a:ext cx="9017000" cy="1652403"/>
        </p:xfrm>
        <a:graphic>
          <a:graphicData uri="http://schemas.openxmlformats.org/drawingml/2006/table">
            <a:tbl>
              <a:tblPr firstRow="1" firstCol="1" bandRow="1">
                <a:tableStyleId>{93296810-A885-4BE3-A3E7-6D5BEEA58F35}</a:tableStyleId>
              </a:tblPr>
              <a:tblGrid>
                <a:gridCol w="3325707">
                  <a:extLst>
                    <a:ext uri="{9D8B030D-6E8A-4147-A177-3AD203B41FA5}">
                      <a16:colId xmlns="" xmlns:a16="http://schemas.microsoft.com/office/drawing/2014/main" val="20000"/>
                    </a:ext>
                  </a:extLst>
                </a:gridCol>
                <a:gridCol w="5691293">
                  <a:extLst>
                    <a:ext uri="{9D8B030D-6E8A-4147-A177-3AD203B41FA5}">
                      <a16:colId xmlns="" xmlns:a16="http://schemas.microsoft.com/office/drawing/2014/main" val="20001"/>
                    </a:ext>
                  </a:extLst>
                </a:gridCol>
              </a:tblGrid>
              <a:tr h="40610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0305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434089">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estará en funcionamiento todo el tiempo ya que es un sistema de información encargado de almacenar datos.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4061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La disponibilidad del sistema será continua con un nivel de servicio alto garantizado.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0305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a:extLst>
              <a:ext uri="{FF2B5EF4-FFF2-40B4-BE49-F238E27FC236}">
                <a16:creationId xmlns="" xmlns:a16="http://schemas.microsoft.com/office/drawing/2014/main" id="{AF893D07-3D0C-45F6-803E-785BC5D938F7}"/>
              </a:ext>
            </a:extLst>
          </p:cNvPr>
          <p:cNvGraphicFramePr>
            <a:graphicFrameLocks noGrp="1"/>
          </p:cNvGraphicFramePr>
          <p:nvPr>
            <p:extLst>
              <p:ext uri="{D42A27DB-BD31-4B8C-83A1-F6EECF244321}">
                <p14:modId xmlns:p14="http://schemas.microsoft.com/office/powerpoint/2010/main" xmlns="" val="469460339"/>
              </p:ext>
            </p:extLst>
          </p:nvPr>
        </p:nvGraphicFramePr>
        <p:xfrm>
          <a:off x="0" y="3010414"/>
          <a:ext cx="9016999" cy="1771706"/>
        </p:xfrm>
        <a:graphic>
          <a:graphicData uri="http://schemas.openxmlformats.org/drawingml/2006/table">
            <a:tbl>
              <a:tblPr firstRow="1" firstCol="1" bandRow="1">
                <a:tableStyleId>{93296810-A885-4BE3-A3E7-6D5BEEA58F35}</a:tableStyleId>
              </a:tblPr>
              <a:tblGrid>
                <a:gridCol w="3325707">
                  <a:extLst>
                    <a:ext uri="{9D8B030D-6E8A-4147-A177-3AD203B41FA5}">
                      <a16:colId xmlns="" xmlns:a16="http://schemas.microsoft.com/office/drawing/2014/main" val="20000"/>
                    </a:ext>
                  </a:extLst>
                </a:gridCol>
                <a:gridCol w="5691292">
                  <a:extLst>
                    <a:ext uri="{9D8B030D-6E8A-4147-A177-3AD203B41FA5}">
                      <a16:colId xmlns="" xmlns:a16="http://schemas.microsoft.com/office/drawing/2014/main" val="20001"/>
                    </a:ext>
                  </a:extLst>
                </a:gridCol>
              </a:tblGrid>
              <a:tr h="35511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755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060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ingreso al sistema será restringido bajo ciertas contraseñas y ciertos usuarios definidos.</a:t>
                      </a:r>
                      <a:endParaRPr lang="es-ES" sz="1200" dirty="0">
                        <a:effectLst/>
                      </a:endParaRPr>
                    </a:p>
                    <a:p>
                      <a:pPr algn="r">
                        <a:spcAft>
                          <a:spcPts val="1200"/>
                        </a:spcAft>
                      </a:pPr>
                      <a:r>
                        <a:rPr lang="es-CO" sz="1200" dirty="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3267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7755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31108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13874" y="2239678"/>
            <a:ext cx="4916251" cy="664143"/>
          </a:xfrm>
          <a:prstGeom prst="rect">
            <a:avLst/>
          </a:prstGeom>
        </p:spPr>
        <p:txBody>
          <a:bodyPr vert="horz" wrap="square" lIns="91440" tIns="45720" rIns="91440" bIns="45720" rtlCol="0" anchor="ctr">
            <a:noAutofit/>
          </a:bodyPr>
          <a:lstStyle/>
          <a:p>
            <a:pPr algn="ctr"/>
            <a:r>
              <a:rPr lang="es-CO" sz="5400" b="1" dirty="0">
                <a:solidFill>
                  <a:srgbClr val="92D050"/>
                </a:solidFill>
              </a:rPr>
              <a:t>CASOS DE USO</a:t>
            </a:r>
            <a:endParaRPr lang="en-US" sz="5400" b="1" dirty="0">
              <a:solidFill>
                <a:srgbClr val="92D050"/>
              </a:solidFill>
            </a:endParaRPr>
          </a:p>
        </p:txBody>
      </p:sp>
    </p:spTree>
    <p:extLst>
      <p:ext uri="{BB962C8B-B14F-4D97-AF65-F5344CB8AC3E}">
        <p14:creationId xmlns:p14="http://schemas.microsoft.com/office/powerpoint/2010/main" xmlns="" val="3386271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4" name="Imagen 3" descr="Imagen que contiene texto, mapa&#10;&#10;Descripción generada con confianza muy alta">
            <a:extLst>
              <a:ext uri="{FF2B5EF4-FFF2-40B4-BE49-F238E27FC236}">
                <a16:creationId xmlns="" xmlns:a16="http://schemas.microsoft.com/office/drawing/2014/main" id="{C3CD785D-6C5E-4F36-A6B1-57DB12DBAFAD}"/>
              </a:ext>
            </a:extLst>
          </p:cNvPr>
          <p:cNvPicPr>
            <a:picLocks noChangeAspect="1"/>
          </p:cNvPicPr>
          <p:nvPr/>
        </p:nvPicPr>
        <p:blipFill>
          <a:blip r:embed="rId2"/>
          <a:stretch>
            <a:fillRect/>
          </a:stretch>
        </p:blipFill>
        <p:spPr>
          <a:xfrm>
            <a:off x="207937" y="1004664"/>
            <a:ext cx="8796103" cy="3893907"/>
          </a:xfrm>
          <a:prstGeom prst="rect">
            <a:avLst/>
          </a:prstGeom>
        </p:spPr>
      </p:pic>
    </p:spTree>
    <p:extLst>
      <p:ext uri="{BB962C8B-B14F-4D97-AF65-F5344CB8AC3E}">
        <p14:creationId xmlns:p14="http://schemas.microsoft.com/office/powerpoint/2010/main" xmlns="" val="53127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spTree>
    <p:extLst>
      <p:ext uri="{BB962C8B-B14F-4D97-AF65-F5344CB8AC3E}">
        <p14:creationId xmlns:p14="http://schemas.microsoft.com/office/powerpoint/2010/main" xmlns="" val="71205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CASOS DE USO EXTENDIDO</a:t>
            </a:r>
          </a:p>
        </p:txBody>
      </p:sp>
      <p:pic>
        <p:nvPicPr>
          <p:cNvPr id="4" name="Imagen 3" descr="C:\Users\Fer Avarez\Desktop\Casos de uso extendido..jpg">
            <a:extLst>
              <a:ext uri="{FF2B5EF4-FFF2-40B4-BE49-F238E27FC236}">
                <a16:creationId xmlns="" xmlns:a16="http://schemas.microsoft.com/office/drawing/2014/main" id="{60D364E7-A6D5-47F0-92B0-FAA7497BC0E3}"/>
              </a:ext>
            </a:extLst>
          </p:cNvPr>
          <p:cNvPicPr/>
          <p:nvPr/>
        </p:nvPicPr>
        <p:blipFill>
          <a:blip r:embed="rId2">
            <a:extLst>
              <a:ext uri="{28A0092B-C50C-407E-A947-70E740481C1C}">
                <a14:useLocalDpi xmlns:a14="http://schemas.microsoft.com/office/drawing/2010/main" xmlns="" val="0"/>
              </a:ext>
            </a:extLst>
          </a:blip>
          <a:srcRect/>
          <a:stretch>
            <a:fillRect/>
          </a:stretch>
        </p:blipFill>
        <p:spPr bwMode="auto">
          <a:xfrm>
            <a:off x="319026" y="989045"/>
            <a:ext cx="3635874" cy="4025148"/>
          </a:xfrm>
          <a:prstGeom prst="rect">
            <a:avLst/>
          </a:prstGeom>
          <a:noFill/>
          <a:ln>
            <a:noFill/>
          </a:ln>
        </p:spPr>
      </p:pic>
      <p:pic>
        <p:nvPicPr>
          <p:cNvPr id="6" name="Imagen 5" descr="C:\Users\Fer Avarez\Desktop\Casos de uso extendido II.jpg">
            <a:extLst>
              <a:ext uri="{FF2B5EF4-FFF2-40B4-BE49-F238E27FC236}">
                <a16:creationId xmlns="" xmlns:a16="http://schemas.microsoft.com/office/drawing/2014/main" id="{2FF36A41-DD4E-45C0-8672-D37F000528AB}"/>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4469363" y="989045"/>
            <a:ext cx="4058816" cy="4014711"/>
          </a:xfrm>
          <a:prstGeom prst="rect">
            <a:avLst/>
          </a:prstGeom>
          <a:noFill/>
          <a:ln>
            <a:noFill/>
          </a:ln>
        </p:spPr>
      </p:pic>
    </p:spTree>
    <p:extLst>
      <p:ext uri="{BB962C8B-B14F-4D97-AF65-F5344CB8AC3E}">
        <p14:creationId xmlns:p14="http://schemas.microsoft.com/office/powerpoint/2010/main" xmlns="" val="317034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p14="http://schemas.microsoft.com/office/powerpoint/2010/main" xmlns="" val="337653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550" y="996950"/>
            <a:ext cx="9150349" cy="4146550"/>
          </a:xfrm>
          <a:prstGeom prst="rect">
            <a:avLst/>
          </a:prstGeom>
        </p:spPr>
      </p:pic>
    </p:spTree>
    <p:extLst>
      <p:ext uri="{BB962C8B-B14F-4D97-AF65-F5344CB8AC3E}">
        <p14:creationId xmlns:p14="http://schemas.microsoft.com/office/powerpoint/2010/main" xmlns="" val="280010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6200" y="984250"/>
            <a:ext cx="9144000" cy="4159250"/>
          </a:xfrm>
          <a:prstGeom prst="rect">
            <a:avLst/>
          </a:prstGeom>
        </p:spPr>
      </p:pic>
    </p:spTree>
    <p:extLst>
      <p:ext uri="{BB962C8B-B14F-4D97-AF65-F5344CB8AC3E}">
        <p14:creationId xmlns:p14="http://schemas.microsoft.com/office/powerpoint/2010/main" xmlns="" val="169642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p14="http://schemas.microsoft.com/office/powerpoint/2010/main" xmlns="" val="19230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p14="http://schemas.microsoft.com/office/powerpoint/2010/main" xmlns="" val="230434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CRONOGRAMA</a:t>
            </a:r>
            <a:endParaRPr lang="en-US" sz="3200" b="1" dirty="0">
              <a:solidFill>
                <a:schemeClr val="bg1"/>
              </a:solidFill>
            </a:endParaRPr>
          </a:p>
        </p:txBody>
      </p:sp>
      <p:pic>
        <p:nvPicPr>
          <p:cNvPr id="5" name="Imagen 4">
            <a:extLst>
              <a:ext uri="{FF2B5EF4-FFF2-40B4-BE49-F238E27FC236}">
                <a16:creationId xmlns="" xmlns:a16="http://schemas.microsoft.com/office/drawing/2014/main" id="{55375255-AF1A-4590-B785-3A98FB787B1F}"/>
              </a:ext>
            </a:extLst>
          </p:cNvPr>
          <p:cNvPicPr>
            <a:picLocks noChangeAspect="1"/>
          </p:cNvPicPr>
          <p:nvPr/>
        </p:nvPicPr>
        <p:blipFill rotWithShape="1">
          <a:blip r:embed="rId2"/>
          <a:srcRect l="4183" t="16310" r="41735" b="15630"/>
          <a:stretch/>
        </p:blipFill>
        <p:spPr>
          <a:xfrm>
            <a:off x="3788229" y="130628"/>
            <a:ext cx="5215686" cy="4833258"/>
          </a:xfrm>
          <a:prstGeom prst="rect">
            <a:avLst/>
          </a:prstGeom>
        </p:spPr>
      </p:pic>
    </p:spTree>
    <p:extLst>
      <p:ext uri="{BB962C8B-B14F-4D97-AF65-F5344CB8AC3E}">
        <p14:creationId xmlns:p14="http://schemas.microsoft.com/office/powerpoint/2010/main" xmlns="" val="91132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 xmlns:a16="http://schemas.microsoft.com/office/drawing/2014/main" id="{F13BFB32-9AD1-45C9-B33F-8F95D44CC638}"/>
              </a:ext>
            </a:extLst>
          </p:cNvPr>
          <p:cNvPicPr>
            <a:picLocks noChangeAspect="1"/>
          </p:cNvPicPr>
          <p:nvPr/>
        </p:nvPicPr>
        <p:blipFill rotWithShape="1">
          <a:blip r:embed="rId2"/>
          <a:srcRect l="4388" t="18851" r="41632" b="5284"/>
          <a:stretch/>
        </p:blipFill>
        <p:spPr>
          <a:xfrm>
            <a:off x="1357604" y="1035698"/>
            <a:ext cx="6428792" cy="4018162"/>
          </a:xfrm>
          <a:prstGeom prst="rect">
            <a:avLst/>
          </a:prstGeom>
        </p:spPr>
      </p:pic>
      <p:sp>
        <p:nvSpPr>
          <p:cNvPr id="3" name="CuadroTexto 2">
            <a:extLst>
              <a:ext uri="{FF2B5EF4-FFF2-40B4-BE49-F238E27FC236}">
                <a16:creationId xmlns="" xmlns:a16="http://schemas.microsoft.com/office/drawing/2014/main" id="{B3E593D9-F179-4278-B9BD-557516B3A0AD}"/>
              </a:ext>
            </a:extLst>
          </p:cNvPr>
          <p:cNvSpPr txBox="1"/>
          <p:nvPr/>
        </p:nvSpPr>
        <p:spPr>
          <a:xfrm>
            <a:off x="833376" y="204692"/>
            <a:ext cx="4252974" cy="707886"/>
          </a:xfrm>
          <a:prstGeom prst="rect">
            <a:avLst/>
          </a:prstGeom>
          <a:noFill/>
        </p:spPr>
        <p:txBody>
          <a:bodyPr wrap="square" rtlCol="0">
            <a:spAutoFit/>
          </a:bodyPr>
          <a:lstStyle/>
          <a:p>
            <a:r>
              <a:rPr lang="es-ES" sz="2000" b="1" dirty="0">
                <a:solidFill>
                  <a:srgbClr val="E8E6E8"/>
                </a:solidFill>
                <a:latin typeface="Calibri"/>
                <a:cs typeface="Calibri"/>
              </a:rPr>
              <a:t>CRONOGRAMA, PRESUPUESTO E INFORME DE USO DE RECURSOS</a:t>
            </a:r>
          </a:p>
        </p:txBody>
      </p:sp>
    </p:spTree>
    <p:extLst>
      <p:ext uri="{BB962C8B-B14F-4D97-AF65-F5344CB8AC3E}">
        <p14:creationId xmlns:p14="http://schemas.microsoft.com/office/powerpoint/2010/main" xmlns="" val="212478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pic>
        <p:nvPicPr>
          <p:cNvPr id="3" name="Imagen 2">
            <a:hlinkClick r:id="rId2" action="ppaction://hlinkfile"/>
            <a:extLst>
              <a:ext uri="{FF2B5EF4-FFF2-40B4-BE49-F238E27FC236}">
                <a16:creationId xmlns="" xmlns:a16="http://schemas.microsoft.com/office/drawing/2014/main" id="{99A32518-EDDC-407B-8CFF-B71A98851287}"/>
              </a:ext>
            </a:extLst>
          </p:cNvPr>
          <p:cNvPicPr>
            <a:picLocks noChangeAspect="1"/>
          </p:cNvPicPr>
          <p:nvPr/>
        </p:nvPicPr>
        <p:blipFill rotWithShape="1">
          <a:blip r:embed="rId3"/>
          <a:srcRect l="1684" t="20486" r="53061" b="5102"/>
          <a:stretch/>
        </p:blipFill>
        <p:spPr>
          <a:xfrm>
            <a:off x="3830266" y="172933"/>
            <a:ext cx="5043146" cy="4662264"/>
          </a:xfrm>
          <a:prstGeom prst="rect">
            <a:avLst/>
          </a:prstGeom>
        </p:spPr>
      </p:pic>
    </p:spTree>
    <p:extLst>
      <p:ext uri="{BB962C8B-B14F-4D97-AF65-F5344CB8AC3E}">
        <p14:creationId xmlns:p14="http://schemas.microsoft.com/office/powerpoint/2010/main" xmlns="" val="271538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 Y DE DISTRIBUCION</a:t>
            </a:r>
            <a:endParaRPr lang="en-US" sz="3200" b="1" dirty="0">
              <a:solidFill>
                <a:srgbClr val="92D050"/>
              </a:solidFill>
            </a:endParaRPr>
          </a:p>
        </p:txBody>
      </p:sp>
    </p:spTree>
    <p:extLst>
      <p:ext uri="{BB962C8B-B14F-4D97-AF65-F5344CB8AC3E}">
        <p14:creationId xmlns:p14="http://schemas.microsoft.com/office/powerpoint/2010/main" xmlns="" val="64586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 xmlns:a16="http://schemas.microsoft.com/office/drawing/2014/main" id="{D61BC841-00D3-440E-A6CA-9F5801E499C9}"/>
              </a:ext>
            </a:extLst>
          </p:cNvPr>
          <p:cNvSpPr txBox="1"/>
          <p:nvPr/>
        </p:nvSpPr>
        <p:spPr>
          <a:xfrm>
            <a:off x="394636"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DIAGRAMA DE CLASES</a:t>
            </a:r>
          </a:p>
        </p:txBody>
      </p:sp>
      <p:sp>
        <p:nvSpPr>
          <p:cNvPr id="5" name="CuadroTexto 4">
            <a:extLst>
              <a:ext uri="{FF2B5EF4-FFF2-40B4-BE49-F238E27FC236}">
                <a16:creationId xmlns="" xmlns:a16="http://schemas.microsoft.com/office/drawing/2014/main" id="{6334E07D-281C-48E7-9E18-A42B7167D013}"/>
              </a:ext>
            </a:extLst>
          </p:cNvPr>
          <p:cNvSpPr txBox="1"/>
          <p:nvPr/>
        </p:nvSpPr>
        <p:spPr>
          <a:xfrm>
            <a:off x="4770894" y="353401"/>
            <a:ext cx="3660837" cy="400110"/>
          </a:xfrm>
          <a:prstGeom prst="rect">
            <a:avLst/>
          </a:prstGeom>
          <a:noFill/>
        </p:spPr>
        <p:txBody>
          <a:bodyPr wrap="square" rtlCol="0">
            <a:spAutoFit/>
          </a:bodyPr>
          <a:lstStyle/>
          <a:p>
            <a:r>
              <a:rPr lang="es-ES" sz="2000" b="1" dirty="0">
                <a:solidFill>
                  <a:srgbClr val="E8E6E8"/>
                </a:solidFill>
                <a:latin typeface="Calibri"/>
                <a:cs typeface="Calibri"/>
              </a:rPr>
              <a:t>DIAGRAMA DE DISTRIBUCION</a:t>
            </a:r>
          </a:p>
        </p:txBody>
      </p:sp>
      <p:pic>
        <p:nvPicPr>
          <p:cNvPr id="8" name="Imagen 7" descr="Imagen que contiene captura de pantalla&#10;&#10;Descripción generada con confianza muy alta">
            <a:hlinkClick r:id="rId2" action="ppaction://hlinkfile"/>
            <a:extLst>
              <a:ext uri="{FF2B5EF4-FFF2-40B4-BE49-F238E27FC236}">
                <a16:creationId xmlns="" xmlns:a16="http://schemas.microsoft.com/office/drawing/2014/main" id="{9C04CE45-26BC-4618-B49A-A41DE9845191}"/>
              </a:ext>
            </a:extLst>
          </p:cNvPr>
          <p:cNvPicPr>
            <a:picLocks noChangeAspect="1"/>
          </p:cNvPicPr>
          <p:nvPr/>
        </p:nvPicPr>
        <p:blipFill>
          <a:blip r:embed="rId3"/>
          <a:stretch>
            <a:fillRect/>
          </a:stretch>
        </p:blipFill>
        <p:spPr>
          <a:xfrm>
            <a:off x="4429309" y="999913"/>
            <a:ext cx="4546740" cy="399196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4646" y="999912"/>
            <a:ext cx="4503955" cy="3991965"/>
          </a:xfrm>
          <a:prstGeom prst="rect">
            <a:avLst/>
          </a:prstGeom>
        </p:spPr>
      </p:pic>
    </p:spTree>
    <p:extLst>
      <p:ext uri="{BB962C8B-B14F-4D97-AF65-F5344CB8AC3E}">
        <p14:creationId xmlns:p14="http://schemas.microsoft.com/office/powerpoint/2010/main" xmlns="" val="256768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a:t>
            </a:r>
            <a:endParaRPr lang="en-US" sz="3200" b="1" dirty="0">
              <a:solidFill>
                <a:srgbClr val="92D050"/>
              </a:solidFill>
            </a:endParaRPr>
          </a:p>
        </p:txBody>
      </p:sp>
    </p:spTree>
    <p:extLst>
      <p:ext uri="{BB962C8B-B14F-4D97-AF65-F5344CB8AC3E}">
        <p14:creationId xmlns:p14="http://schemas.microsoft.com/office/powerpoint/2010/main" xmlns="" val="4151818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766" b="3580"/>
          <a:stretch/>
        </p:blipFill>
        <p:spPr>
          <a:xfrm>
            <a:off x="-76200" y="0"/>
            <a:ext cx="9220200" cy="5143500"/>
          </a:xfrm>
          <a:prstGeom prst="rect">
            <a:avLst/>
          </a:prstGeom>
        </p:spPr>
      </p:pic>
    </p:spTree>
    <p:extLst>
      <p:ext uri="{BB962C8B-B14F-4D97-AF65-F5344CB8AC3E}">
        <p14:creationId xmlns:p14="http://schemas.microsoft.com/office/powerpoint/2010/main" xmlns="" val="1627228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82804" y="2194658"/>
            <a:ext cx="5178392" cy="779647"/>
          </a:xfrm>
          <a:prstGeom prst="rect">
            <a:avLst/>
          </a:prstGeom>
        </p:spPr>
        <p:txBody>
          <a:bodyPr vert="horz" wrap="square" lIns="91440" tIns="45720" rIns="91440" bIns="45720" rtlCol="0" anchor="ctr">
            <a:noAutofit/>
          </a:bodyPr>
          <a:lstStyle/>
          <a:p>
            <a:pPr algn="ctr"/>
            <a:r>
              <a:rPr lang="es-CO" sz="3200" b="1" dirty="0">
                <a:solidFill>
                  <a:srgbClr val="92D050"/>
                </a:solidFill>
              </a:rPr>
              <a:t>SISTEMA DE CONTROL DE VERSIONES</a:t>
            </a:r>
            <a:endParaRPr lang="en-US" sz="3200" b="1" dirty="0">
              <a:solidFill>
                <a:srgbClr val="92D050"/>
              </a:solidFill>
            </a:endParaRPr>
          </a:p>
        </p:txBody>
      </p:sp>
    </p:spTree>
    <p:extLst>
      <p:ext uri="{BB962C8B-B14F-4D97-AF65-F5344CB8AC3E}">
        <p14:creationId xmlns:p14="http://schemas.microsoft.com/office/powerpoint/2010/main" xmlns="" val="26770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266E0322-2459-4BD4-91F7-83109792DCCC}"/>
              </a:ext>
            </a:extLst>
          </p:cNvPr>
          <p:cNvSpPr txBox="1"/>
          <p:nvPr/>
        </p:nvSpPr>
        <p:spPr>
          <a:xfrm>
            <a:off x="730538"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GITHUB</a:t>
            </a:r>
          </a:p>
        </p:txBody>
      </p:sp>
      <p:pic>
        <p:nvPicPr>
          <p:cNvPr id="4" name="Imagen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007706"/>
            <a:ext cx="9069355" cy="4135794"/>
          </a:xfrm>
          <a:prstGeom prst="rect">
            <a:avLst/>
          </a:prstGeom>
        </p:spPr>
      </p:pic>
    </p:spTree>
    <p:extLst>
      <p:ext uri="{BB962C8B-B14F-4D97-AF65-F5344CB8AC3E}">
        <p14:creationId xmlns:p14="http://schemas.microsoft.com/office/powerpoint/2010/main" xmlns="" val="1954093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p14="http://schemas.microsoft.com/office/powerpoint/2010/main" xmlns="" val="176375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8" name="CuadroTexto 17"/>
          <p:cNvSpPr txBox="1"/>
          <p:nvPr/>
        </p:nvSpPr>
        <p:spPr>
          <a:xfrm>
            <a:off x="812676" y="1453197"/>
            <a:ext cx="6694481" cy="1846659"/>
          </a:xfrm>
          <a:prstGeom prst="rect">
            <a:avLst/>
          </a:prstGeom>
          <a:noFill/>
        </p:spPr>
        <p:txBody>
          <a:bodyPr wrap="square" rtlCol="0">
            <a:spAutoFit/>
          </a:bodyPr>
          <a:lstStyle/>
          <a:p>
            <a:r>
              <a:rPr lang="es-CO" sz="2000" dirty="0">
                <a:solidFill>
                  <a:schemeClr val="bg1">
                    <a:lumMod val="50000"/>
                  </a:schemeClr>
                </a:solidFill>
              </a:rPr>
              <a:t>Crear un sistema de información para el control de los servicios en un parqueadero de motos y bicicletas, que brinde optimización en el registro de entrada, estadía y salida de los vehículos, eficacia en los tiempos de trámite de los pagos y apoyo al área financiera.</a:t>
            </a:r>
          </a:p>
          <a:p>
            <a:endParaRPr lang="es-ES" sz="1400" dirty="0">
              <a:solidFill>
                <a:srgbClr val="5E5C5D"/>
              </a:solidFill>
              <a:latin typeface="Calibri"/>
              <a:cs typeface="Calibri"/>
            </a:endParaRPr>
          </a:p>
        </p:txBody>
      </p:sp>
    </p:spTree>
    <p:extLst>
      <p:ext uri="{BB962C8B-B14F-4D97-AF65-F5344CB8AC3E}">
        <p14:creationId xmlns:p14="http://schemas.microsoft.com/office/powerpoint/2010/main" xmlns="" val="220180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653" t="8707" r="30612" b="25140"/>
          <a:stretch/>
        </p:blipFill>
        <p:spPr>
          <a:xfrm>
            <a:off x="-1" y="0"/>
            <a:ext cx="9081797" cy="5143500"/>
          </a:xfrm>
          <a:prstGeom prst="rect">
            <a:avLst/>
          </a:prstGeom>
        </p:spPr>
      </p:pic>
    </p:spTree>
    <p:extLst>
      <p:ext uri="{BB962C8B-B14F-4D97-AF65-F5344CB8AC3E}">
        <p14:creationId xmlns:p14="http://schemas.microsoft.com/office/powerpoint/2010/main" xmlns="" val="263912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5802" y="2059806"/>
            <a:ext cx="5034013" cy="885525"/>
          </a:xfrm>
          <a:prstGeom prst="rect">
            <a:avLst/>
          </a:prstGeom>
        </p:spPr>
        <p:txBody>
          <a:bodyPr vert="horz" wrap="square" lIns="91440" tIns="45720" rIns="91440" bIns="45720" rtlCol="0" anchor="ctr">
            <a:noAutofit/>
          </a:bodyPr>
          <a:lstStyle/>
          <a:p>
            <a:pPr algn="l"/>
            <a:endParaRPr lang="en-US" sz="3200" b="1" dirty="0">
              <a:solidFill>
                <a:srgbClr val="92D050"/>
              </a:solidFill>
            </a:endParaRPr>
          </a:p>
        </p:txBody>
      </p:sp>
      <p:sp>
        <p:nvSpPr>
          <p:cNvPr id="3" name="CuadroTexto 2"/>
          <p:cNvSpPr txBox="1"/>
          <p:nvPr/>
        </p:nvSpPr>
        <p:spPr>
          <a:xfrm>
            <a:off x="1804737" y="2047173"/>
            <a:ext cx="5534526" cy="1049154"/>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FUNCIONAL 60%</a:t>
            </a:r>
            <a:endParaRPr lang="en-US" sz="3200" b="1" dirty="0">
              <a:solidFill>
                <a:srgbClr val="92D050"/>
              </a:solidFill>
            </a:endParaRPr>
          </a:p>
        </p:txBody>
      </p:sp>
    </p:spTree>
    <p:extLst>
      <p:ext uri="{BB962C8B-B14F-4D97-AF65-F5344CB8AC3E}">
        <p14:creationId xmlns:p14="http://schemas.microsoft.com/office/powerpoint/2010/main" xmlns="" val="1803094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40556" y="2153051"/>
            <a:ext cx="5062888" cy="837398"/>
          </a:xfrm>
          <a:prstGeom prst="rect">
            <a:avLst/>
          </a:prstGeom>
        </p:spPr>
        <p:txBody>
          <a:bodyPr vert="horz" wrap="square" lIns="91440" tIns="45720" rIns="91440" bIns="45720" rtlCol="0" anchor="ctr">
            <a:noAutofit/>
          </a:bodyPr>
          <a:lstStyle/>
          <a:p>
            <a:pPr algn="ctr"/>
            <a:r>
              <a:rPr lang="es-CO" sz="3200" b="1" dirty="0">
                <a:solidFill>
                  <a:srgbClr val="92D050"/>
                </a:solidFill>
              </a:rPr>
              <a:t>PRUEBAS DEL SOFTWARE</a:t>
            </a:r>
            <a:endParaRPr lang="en-US" sz="3200" b="1" dirty="0">
              <a:solidFill>
                <a:srgbClr val="92D050"/>
              </a:solidFill>
            </a:endParaRPr>
          </a:p>
        </p:txBody>
      </p:sp>
    </p:spTree>
    <p:extLst>
      <p:ext uri="{BB962C8B-B14F-4D97-AF65-F5344CB8AC3E}">
        <p14:creationId xmlns:p14="http://schemas.microsoft.com/office/powerpoint/2010/main" xmlns="" val="147460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24288" y="1083076"/>
          <a:ext cx="8780014" cy="3552051"/>
        </p:xfrm>
        <a:graphic>
          <a:graphicData uri="http://schemas.openxmlformats.org/drawingml/2006/table">
            <a:tbl>
              <a:tblPr/>
              <a:tblGrid>
                <a:gridCol w="382546"/>
                <a:gridCol w="1217193"/>
                <a:gridCol w="1289065"/>
                <a:gridCol w="964480"/>
                <a:gridCol w="1344707"/>
                <a:gridCol w="1585828"/>
                <a:gridCol w="1474541"/>
                <a:gridCol w="521654"/>
              </a:tblGrid>
              <a:tr h="167730">
                <a:tc>
                  <a:txBody>
                    <a:bodyPr/>
                    <a:lstStyle/>
                    <a:p>
                      <a:pPr algn="ctr" fontAlgn="ctr"/>
                      <a:r>
                        <a:rPr lang="es-CO" sz="500" b="0" i="0" u="none" strike="noStrike">
                          <a:solidFill>
                            <a:srgbClr val="FFFFFF"/>
                          </a:solidFill>
                          <a:latin typeface="Calibri"/>
                        </a:rPr>
                        <a:t>Id</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Caso de Prueba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Descripción</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Funcionalidad / Característica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Datos / Acciones de Entrada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Resultado Esperado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1" i="0" u="none" strike="noStrike">
                          <a:solidFill>
                            <a:srgbClr val="000000"/>
                          </a:solidFill>
                          <a:latin typeface="Calibri"/>
                        </a:rPr>
                        <a:t>Resultado Obtenido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c>
                  <a:txBody>
                    <a:bodyPr/>
                    <a:lstStyle/>
                    <a:p>
                      <a:pPr algn="ctr" fontAlgn="ctr"/>
                      <a:r>
                        <a:rPr lang="es-CO" sz="500" b="1" i="0" u="none" strike="noStrike">
                          <a:solidFill>
                            <a:srgbClr val="000000"/>
                          </a:solidFill>
                          <a:latin typeface="Calibri"/>
                        </a:rPr>
                        <a:t>Estado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390642">
                <a:tc>
                  <a:txBody>
                    <a:bodyPr/>
                    <a:lstStyle/>
                    <a:p>
                      <a:pPr algn="l" fontAlgn="b"/>
                      <a:r>
                        <a:rPr lang="es-CO" sz="500" b="0" i="0" u="none" strike="noStrike">
                          <a:solidFill>
                            <a:srgbClr val="000000"/>
                          </a:solidFill>
                          <a:latin typeface="Calibri"/>
                        </a:rPr>
                        <a:t>RF01</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Autenticar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el documento y la contraseña, para poder iniciar sesión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identificarse para rectificar que se encuentran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si el usuario y contraseña es correcto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RF02</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para el registro en la base de datos cómo usuario o administrador</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registrarse  en la base de datos para poder ser identificados junto a su vehículo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487">
                <a:tc>
                  <a:txBody>
                    <a:bodyPr/>
                    <a:lstStyle/>
                    <a:p>
                      <a:pPr algn="l" fontAlgn="b"/>
                      <a:r>
                        <a:rPr lang="es-CO" sz="500" b="0" i="0" u="none" strike="noStrike">
                          <a:solidFill>
                            <a:srgbClr val="000000"/>
                          </a:solidFill>
                          <a:latin typeface="Calibri"/>
                        </a:rPr>
                        <a:t>RF03</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entrada y salida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usuario podrá registrar la entrada y salida del vehículo y su respectivo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4986">
                <a:tc>
                  <a:txBody>
                    <a:bodyPr/>
                    <a:lstStyle/>
                    <a:p>
                      <a:pPr algn="l" fontAlgn="b"/>
                      <a:r>
                        <a:rPr lang="es-CO" sz="500" b="0" i="0" u="none" strike="noStrike">
                          <a:solidFill>
                            <a:srgbClr val="000000"/>
                          </a:solidFill>
                          <a:latin typeface="Calibri"/>
                        </a:rPr>
                        <a:t>RF04</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Consultar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costo y la duración por 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ofrecerá al usuario y al administrador información acerca del proceso y  valor del servicio.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Se muestra la hora de entrada y salida,  el costo y la duración del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RF05</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Modificar la información de registro, facturación e ingreso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al administrador modificar, ingresar, registrar, activar y desactivar la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adninistrador podrá ingresar, modificar los datos cómo costos o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los costos y en la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72484">
                <a:tc>
                  <a:txBody>
                    <a:bodyPr/>
                    <a:lstStyle/>
                    <a:p>
                      <a:pPr algn="l" fontAlgn="b"/>
                      <a:r>
                        <a:rPr lang="es-CO" sz="500" b="0" i="0" u="none" strike="noStrike">
                          <a:solidFill>
                            <a:srgbClr val="000000"/>
                          </a:solidFill>
                          <a:latin typeface="Calibri"/>
                        </a:rPr>
                        <a:t>RF06</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Generar recibo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recibo de cada moto y bicicleta estacionada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administrador podrá general el recibo de cobro de acuerdo al tiempo de permanencia del vehículo en el establecimiento.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9980">
                <a:tc>
                  <a:txBody>
                    <a:bodyPr/>
                    <a:lstStyle/>
                    <a:p>
                      <a:pPr algn="l" fontAlgn="b"/>
                      <a:r>
                        <a:rPr lang="es-CO" sz="500" b="0" i="0" u="none" strike="noStrike">
                          <a:solidFill>
                            <a:srgbClr val="000000"/>
                          </a:solidFill>
                          <a:latin typeface="Calibri"/>
                        </a:rPr>
                        <a:t>RF07</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Reporte de ingresos diarios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ingresos de motos y bicicletas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Permite al administrador un acceso a la información relacionada con el ingreso sobre el servicio prestado diario.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un listado de ingresos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RF08</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Gestión de reportes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vehiculos que han ingresado y salido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generar reportes de retroalimentación sobre las funciones y los servicios prestados al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Muestra los </a:t>
                      </a:r>
                      <a:r>
                        <a:rPr lang="es-CO" sz="500" b="0" i="0" u="none" strike="noStrike" dirty="0" err="1">
                          <a:solidFill>
                            <a:srgbClr val="000000"/>
                          </a:solidFill>
                          <a:latin typeface="Calibri"/>
                        </a:rPr>
                        <a:t>vehiculos</a:t>
                      </a:r>
                      <a:r>
                        <a:rPr lang="es-CO" sz="500" b="0" i="0" u="none" strike="noStrike" dirty="0">
                          <a:solidFill>
                            <a:srgbClr val="000000"/>
                          </a:solidFill>
                          <a:latin typeface="Calibri"/>
                        </a:rPr>
                        <a:t>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FUNCIONAL CAJA NEGRA</a:t>
            </a:r>
            <a:endParaRPr lang="en-US" sz="3200" b="1" dirty="0"/>
          </a:p>
        </p:txBody>
      </p:sp>
    </p:spTree>
    <p:extLst>
      <p:ext uri="{BB962C8B-B14F-4D97-AF65-F5344CB8AC3E}">
        <p14:creationId xmlns:p14="http://schemas.microsoft.com/office/powerpoint/2010/main" xmlns="" val="1340818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DE ESCRITORIO</a:t>
            </a:r>
            <a:endParaRPr lang="en-US" sz="3200" b="1" dirty="0"/>
          </a:p>
        </p:txBody>
      </p:sp>
    </p:spTree>
    <p:extLst>
      <p:ext uri="{BB962C8B-B14F-4D97-AF65-F5344CB8AC3E}">
        <p14:creationId xmlns:p14="http://schemas.microsoft.com/office/powerpoint/2010/main" xmlns="" val="3041614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3200" b="1" dirty="0">
                <a:solidFill>
                  <a:srgbClr val="92D050"/>
                </a:solidFill>
              </a:rPr>
              <a:t>MANUAL DE USUARIO</a:t>
            </a:r>
            <a:endParaRPr lang="en-US" sz="3200" b="1" dirty="0">
              <a:solidFill>
                <a:srgbClr val="92D050"/>
              </a:solidFill>
            </a:endParaRPr>
          </a:p>
        </p:txBody>
      </p:sp>
    </p:spTree>
    <p:extLst>
      <p:ext uri="{BB962C8B-B14F-4D97-AF65-F5344CB8AC3E}">
        <p14:creationId xmlns:p14="http://schemas.microsoft.com/office/powerpoint/2010/main" xmlns="" val="490639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graphicFrame>
        <p:nvGraphicFramePr>
          <p:cNvPr id="3" name="2 Objeto"/>
          <p:cNvGraphicFramePr>
            <a:graphicFrameLocks noChangeAspect="1"/>
          </p:cNvGraphicFramePr>
          <p:nvPr/>
        </p:nvGraphicFramePr>
        <p:xfrm>
          <a:off x="1198425" y="1019977"/>
          <a:ext cx="2954856" cy="4060424"/>
        </p:xfrm>
        <a:graphic>
          <a:graphicData uri="http://schemas.openxmlformats.org/presentationml/2006/ole">
            <p:oleObj spid="_x0000_s1042" name="Documento" r:id="rId3" imgW="5997283" imgH="8245166" progId="Word.Document.12">
              <p:embed/>
            </p:oleObj>
          </a:graphicData>
        </a:graphic>
      </p:graphicFrame>
      <p:graphicFrame>
        <p:nvGraphicFramePr>
          <p:cNvPr id="4" name="3 Objeto"/>
          <p:cNvGraphicFramePr>
            <a:graphicFrameLocks noChangeAspect="1"/>
          </p:cNvGraphicFramePr>
          <p:nvPr/>
        </p:nvGraphicFramePr>
        <p:xfrm>
          <a:off x="4686402" y="1083076"/>
          <a:ext cx="2907931" cy="3997325"/>
        </p:xfrm>
        <a:graphic>
          <a:graphicData uri="http://schemas.openxmlformats.org/presentationml/2006/ole">
            <p:oleObj spid="_x0000_s1043" name="Documento" r:id="rId4" imgW="5997283" imgH="8245166" progId="Word.Document.12">
              <p:embed/>
            </p:oleObj>
          </a:graphicData>
        </a:graphic>
      </p:graphicFrame>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ACTUALIZAR AMBOS</a:t>
            </a:r>
            <a:endParaRPr lang="en-US" sz="3200" b="1" dirty="0"/>
          </a:p>
        </p:txBody>
      </p:sp>
    </p:spTree>
    <p:extLst>
      <p:ext uri="{BB962C8B-B14F-4D97-AF65-F5344CB8AC3E}">
        <p14:creationId xmlns:p14="http://schemas.microsoft.com/office/powerpoint/2010/main" xmlns="" val="1822560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6968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p14="http://schemas.microsoft.com/office/powerpoint/2010/main" xmlns="" val="290464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21" name="CuadroTexto 20"/>
          <p:cNvSpPr txBox="1"/>
          <p:nvPr/>
        </p:nvSpPr>
        <p:spPr>
          <a:xfrm>
            <a:off x="954675" y="1227522"/>
            <a:ext cx="2591262" cy="707886"/>
          </a:xfrm>
          <a:prstGeom prst="rect">
            <a:avLst/>
          </a:prstGeom>
          <a:noFill/>
        </p:spPr>
        <p:txBody>
          <a:bodyPr wrap="square" rtlCol="0">
            <a:spAutoFit/>
          </a:bodyPr>
          <a:lstStyle/>
          <a:p>
            <a:r>
              <a:rPr lang="es-ES" sz="2000" b="1" dirty="0">
                <a:solidFill>
                  <a:srgbClr val="5E5C5D"/>
                </a:solidFill>
                <a:latin typeface="Calibri"/>
                <a:cs typeface="Calibri"/>
              </a:rPr>
              <a:t>Objetivo General del Proyecto</a:t>
            </a:r>
          </a:p>
        </p:txBody>
      </p:sp>
      <p:sp>
        <p:nvSpPr>
          <p:cNvPr id="24" name="CuadroTexto 23"/>
          <p:cNvSpPr txBox="1"/>
          <p:nvPr/>
        </p:nvSpPr>
        <p:spPr>
          <a:xfrm>
            <a:off x="954675" y="2202418"/>
            <a:ext cx="5936906" cy="1477328"/>
          </a:xfrm>
          <a:prstGeom prst="rect">
            <a:avLst/>
          </a:prstGeom>
          <a:noFill/>
        </p:spPr>
        <p:txBody>
          <a:bodyPr wrap="square" rtlCol="0">
            <a:spAutoFit/>
          </a:bodyPr>
          <a:lstStyle/>
          <a:p>
            <a:r>
              <a:rPr lang="es-CO" dirty="0">
                <a:solidFill>
                  <a:schemeClr val="bg1">
                    <a:lumMod val="50000"/>
                  </a:schemeClr>
                </a:solidFill>
              </a:rPr>
              <a:t>Desarrollar un programa eficaz de administración parqueaderos de motos y bicicletas que nos permita transformar funciones manuales a sistematizadas agilizando el proceso de ingreso y salida del vehículo motorizado y manual.</a:t>
            </a:r>
            <a:endParaRPr lang="es-ES" sz="1400" dirty="0">
              <a:solidFill>
                <a:schemeClr val="bg1">
                  <a:lumMod val="50000"/>
                </a:schemeClr>
              </a:solidFill>
              <a:latin typeface="Calibri"/>
              <a:cs typeface="Calibri"/>
            </a:endParaRPr>
          </a:p>
        </p:txBody>
      </p:sp>
    </p:spTree>
    <p:extLst>
      <p:ext uri="{BB962C8B-B14F-4D97-AF65-F5344CB8AC3E}">
        <p14:creationId xmlns:p14="http://schemas.microsoft.com/office/powerpoint/2010/main" xmlns="" val="391487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Específicos.</a:t>
            </a:r>
          </a:p>
        </p:txBody>
      </p:sp>
      <p:sp>
        <p:nvSpPr>
          <p:cNvPr id="5" name="CuadroTexto 4">
            <a:extLst>
              <a:ext uri="{FF2B5EF4-FFF2-40B4-BE49-F238E27FC236}">
                <a16:creationId xmlns="" xmlns:a16="http://schemas.microsoft.com/office/drawing/2014/main" id="{F2D82EC7-9907-457D-A7A8-6EA8CD142729}"/>
              </a:ext>
            </a:extLst>
          </p:cNvPr>
          <p:cNvSpPr txBox="1"/>
          <p:nvPr/>
        </p:nvSpPr>
        <p:spPr>
          <a:xfrm>
            <a:off x="4043006" y="1067901"/>
            <a:ext cx="3962400" cy="2950547"/>
          </a:xfrm>
          <a:prstGeom prst="rect">
            <a:avLst/>
          </a:prstGeom>
        </p:spPr>
        <p:txBody>
          <a:bodyPr vert="horz" wrap="square" lIns="91440" tIns="45720" rIns="91440" bIns="45720" rtlCol="0" anchor="ctr">
            <a:noAutofit/>
          </a:bodyPr>
          <a:lstStyle/>
          <a:p>
            <a:pPr marL="285750" lvl="0" indent="-285750">
              <a:buFont typeface="Arial" panose="020B0604020202020204" pitchFamily="34" charset="0"/>
              <a:buChar char="•"/>
            </a:pPr>
            <a:r>
              <a:rPr lang="es-CO" sz="1400" dirty="0">
                <a:solidFill>
                  <a:schemeClr val="bg1">
                    <a:lumMod val="50000"/>
                  </a:schemeClr>
                </a:solidFill>
              </a:rPr>
              <a:t>Sistematizar el ingreso y salida de motos y bicicletas para llevar el registro en el programa por desarrollar.</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Llevar el control del registro del ingreso y salida de motos y bicicletas.</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Contabilizar el lapso de permanencia de motos y bicicletas para calcular tarifa. </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Agilizar el tiempo transcurrido durante el registro para el parqueo de motos y bicicletas.</a:t>
            </a:r>
          </a:p>
          <a:p>
            <a:pPr lvl="0"/>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Llevar un registro histórico de los datos de motos y bicicletas, veces que ha ingresado y tiempo total, para la verificación de información.</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Elaborar un listado de los clientes para mejorar la búsqueda de información de sus datos. </a:t>
            </a:r>
          </a:p>
          <a:p>
            <a:pPr marL="285750" lvl="0" indent="-285750">
              <a:buFont typeface="Arial" panose="020B0604020202020204" pitchFamily="34" charset="0"/>
              <a:buChar char="•"/>
            </a:pPr>
            <a:endParaRPr lang="es-CO" sz="1600" dirty="0"/>
          </a:p>
        </p:txBody>
      </p:sp>
    </p:spTree>
    <p:extLst>
      <p:ext uri="{BB962C8B-B14F-4D97-AF65-F5344CB8AC3E}">
        <p14:creationId xmlns:p14="http://schemas.microsoft.com/office/powerpoint/2010/main" xmlns="" val="332931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 xmlns:a16="http://schemas.microsoft.com/office/drawing/2014/main"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p14="http://schemas.microsoft.com/office/powerpoint/2010/main" xmlns="" val="73830758"/>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2323</TotalTime>
  <Words>2033</Words>
  <Application>Microsoft Office PowerPoint</Application>
  <PresentationFormat>Presentación en pantalla (16:9)</PresentationFormat>
  <Paragraphs>327</Paragraphs>
  <Slides>57</Slides>
  <Notes>2</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59" baseType="lpstr">
      <vt:lpstr>Presentación SENA-GC-F-004-V1</vt:lpstr>
      <vt:lpstr>Documento</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lpstr>Diapositiva 55</vt:lpstr>
      <vt:lpstr>Diapositiva 56</vt:lpstr>
      <vt:lpstr>Diapositiva 57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Usuario</cp:lastModifiedBy>
  <cp:revision>97</cp:revision>
  <dcterms:created xsi:type="dcterms:W3CDTF">2015-08-06T22:24:59Z</dcterms:created>
  <dcterms:modified xsi:type="dcterms:W3CDTF">2018-09-16T03:55:33Z</dcterms:modified>
</cp:coreProperties>
</file>